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68" r:id="rId4"/>
    <p:sldId id="257" r:id="rId5"/>
    <p:sldId id="258" r:id="rId6"/>
    <p:sldId id="269" r:id="rId7"/>
    <p:sldId id="259" r:id="rId8"/>
    <p:sldId id="262" r:id="rId9"/>
    <p:sldId id="271" r:id="rId10"/>
    <p:sldId id="272" r:id="rId11"/>
    <p:sldId id="273" r:id="rId12"/>
    <p:sldId id="274"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4660" autoAdjust="0"/>
  </p:normalViewPr>
  <p:slideViewPr>
    <p:cSldViewPr snapToGrid="0">
      <p:cViewPr varScale="1">
        <p:scale>
          <a:sx n="115" d="100"/>
          <a:sy n="115" d="100"/>
        </p:scale>
        <p:origin x="426"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BA0C86-8E21-4476-80F8-091ACF0617E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E4D2B378-271E-44EA-A1A4-D1CF84A6633B}">
      <dgm:prSet phldrT="[Text]" custT="1"/>
      <dgm:spPr/>
      <dgm:t>
        <a:bodyPr/>
        <a:lstStyle/>
        <a:p>
          <a:pPr>
            <a:lnSpc>
              <a:spcPct val="150000"/>
            </a:lnSpc>
          </a:pPr>
          <a:r>
            <a:rPr lang="en-IN" sz="2200" smtClean="0">
              <a:solidFill>
                <a:schemeClr val="tx1">
                  <a:lumMod val="95000"/>
                  <a:lumOff val="5000"/>
                </a:schemeClr>
              </a:solidFill>
            </a:rPr>
            <a:t>समझौता ज्ञापन पर हस्ताक्षर: - 27-02-2020</a:t>
          </a:r>
          <a:endParaRPr lang="en-US" sz="2200"/>
        </a:p>
      </dgm:t>
    </dgm:pt>
    <dgm:pt modelId="{6A3AE5F7-8C50-44CB-8718-C1F014981B06}" type="parTrans" cxnId="{1D34D825-F980-4990-B692-71FAECBA723B}">
      <dgm:prSet/>
      <dgm:spPr/>
      <dgm:t>
        <a:bodyPr/>
        <a:lstStyle/>
        <a:p>
          <a:pPr>
            <a:lnSpc>
              <a:spcPct val="150000"/>
            </a:lnSpc>
          </a:pPr>
          <a:endParaRPr lang="en-US" sz="2200"/>
        </a:p>
      </dgm:t>
    </dgm:pt>
    <dgm:pt modelId="{4D158D7A-2CD4-485F-A754-A811DB09BE4E}" type="sibTrans" cxnId="{1D34D825-F980-4990-B692-71FAECBA723B}">
      <dgm:prSet/>
      <dgm:spPr/>
      <dgm:t>
        <a:bodyPr/>
        <a:lstStyle/>
        <a:p>
          <a:pPr>
            <a:lnSpc>
              <a:spcPct val="150000"/>
            </a:lnSpc>
          </a:pPr>
          <a:endParaRPr lang="en-US" sz="2200"/>
        </a:p>
      </dgm:t>
    </dgm:pt>
    <dgm:pt modelId="{2161D4EE-6C8E-4F29-AEB3-A338BE034CE4}">
      <dgm:prSet custT="1"/>
      <dgm:spPr/>
      <dgm:t>
        <a:bodyPr/>
        <a:lstStyle/>
        <a:p>
          <a:pPr>
            <a:lnSpc>
              <a:spcPct val="150000"/>
            </a:lnSpc>
          </a:pPr>
          <a:r>
            <a:rPr lang="en-IN" sz="2200" dirty="0" err="1" smtClean="0">
              <a:solidFill>
                <a:schemeClr val="tx1">
                  <a:lumMod val="95000"/>
                  <a:lumOff val="5000"/>
                </a:schemeClr>
              </a:solidFill>
            </a:rPr>
            <a:t>डीपीआर</a:t>
          </a:r>
          <a:r>
            <a:rPr lang="en-IN" sz="2200" dirty="0" smtClean="0">
              <a:solidFill>
                <a:schemeClr val="tx1">
                  <a:lumMod val="95000"/>
                  <a:lumOff val="5000"/>
                </a:schemeClr>
              </a:solidFill>
            </a:rPr>
            <a:t> - 19-10-2020 </a:t>
          </a:r>
          <a:r>
            <a:rPr lang="en-IN" sz="2200" dirty="0" err="1" smtClean="0">
              <a:solidFill>
                <a:schemeClr val="tx1">
                  <a:lumMod val="95000"/>
                  <a:lumOff val="5000"/>
                </a:schemeClr>
              </a:solidFill>
            </a:rPr>
            <a:t>को</a:t>
          </a:r>
          <a:r>
            <a:rPr lang="en-IN" sz="2200" dirty="0" smtClean="0">
              <a:solidFill>
                <a:schemeClr val="tx1">
                  <a:lumMod val="95000"/>
                  <a:lumOff val="5000"/>
                </a:schemeClr>
              </a:solidFill>
            </a:rPr>
            <a:t> </a:t>
          </a:r>
          <a:r>
            <a:rPr lang="en-IN" sz="2200" dirty="0" err="1" smtClean="0">
              <a:solidFill>
                <a:schemeClr val="tx1">
                  <a:lumMod val="95000"/>
                  <a:lumOff val="5000"/>
                </a:schemeClr>
              </a:solidFill>
            </a:rPr>
            <a:t>प्रस्तुत</a:t>
          </a:r>
          <a:r>
            <a:rPr lang="en-IN" sz="2200" dirty="0" smtClean="0">
              <a:solidFill>
                <a:schemeClr val="tx1">
                  <a:lumMod val="95000"/>
                  <a:lumOff val="5000"/>
                </a:schemeClr>
              </a:solidFill>
            </a:rPr>
            <a:t> </a:t>
          </a:r>
          <a:r>
            <a:rPr lang="en-IN" sz="2200" dirty="0" err="1" smtClean="0">
              <a:solidFill>
                <a:schemeClr val="tx1">
                  <a:lumMod val="95000"/>
                  <a:lumOff val="5000"/>
                </a:schemeClr>
              </a:solidFill>
            </a:rPr>
            <a:t>किया</a:t>
          </a:r>
          <a:r>
            <a:rPr lang="en-IN" sz="2200" dirty="0" smtClean="0">
              <a:solidFill>
                <a:schemeClr val="tx1">
                  <a:lumMod val="95000"/>
                  <a:lumOff val="5000"/>
                </a:schemeClr>
              </a:solidFill>
            </a:rPr>
            <a:t> </a:t>
          </a:r>
          <a:r>
            <a:rPr lang="en-IN" sz="2200" dirty="0" err="1" smtClean="0">
              <a:solidFill>
                <a:schemeClr val="tx1">
                  <a:lumMod val="95000"/>
                  <a:lumOff val="5000"/>
                </a:schemeClr>
              </a:solidFill>
            </a:rPr>
            <a:t>गया</a:t>
          </a:r>
          <a:endParaRPr lang="en-IN" sz="2200" dirty="0">
            <a:solidFill>
              <a:schemeClr val="tx1">
                <a:lumMod val="95000"/>
                <a:lumOff val="5000"/>
              </a:schemeClr>
            </a:solidFill>
          </a:endParaRPr>
        </a:p>
      </dgm:t>
    </dgm:pt>
    <dgm:pt modelId="{0914933B-2B2C-43FB-A44D-675CB9B3E50E}" type="parTrans" cxnId="{B53A888C-F40A-4C56-B601-08928A743600}">
      <dgm:prSet/>
      <dgm:spPr/>
      <dgm:t>
        <a:bodyPr/>
        <a:lstStyle/>
        <a:p>
          <a:pPr>
            <a:lnSpc>
              <a:spcPct val="150000"/>
            </a:lnSpc>
          </a:pPr>
          <a:endParaRPr lang="en-US" sz="2200"/>
        </a:p>
      </dgm:t>
    </dgm:pt>
    <dgm:pt modelId="{107C39D9-E3EF-4F21-95A8-416B7638E676}" type="sibTrans" cxnId="{B53A888C-F40A-4C56-B601-08928A743600}">
      <dgm:prSet/>
      <dgm:spPr/>
      <dgm:t>
        <a:bodyPr/>
        <a:lstStyle/>
        <a:p>
          <a:pPr>
            <a:lnSpc>
              <a:spcPct val="150000"/>
            </a:lnSpc>
          </a:pPr>
          <a:endParaRPr lang="en-US" sz="2200"/>
        </a:p>
      </dgm:t>
    </dgm:pt>
    <dgm:pt modelId="{D8F10C95-F744-4BD1-B7AD-BB46973FFB27}">
      <dgm:prSet custT="1"/>
      <dgm:spPr/>
      <dgm:t>
        <a:bodyPr/>
        <a:lstStyle/>
        <a:p>
          <a:pPr>
            <a:lnSpc>
              <a:spcPct val="150000"/>
            </a:lnSpc>
          </a:pPr>
          <a:r>
            <a:rPr lang="en-IN" sz="2200" dirty="0" err="1" smtClean="0">
              <a:solidFill>
                <a:schemeClr val="tx1">
                  <a:lumMod val="95000"/>
                  <a:lumOff val="5000"/>
                </a:schemeClr>
              </a:solidFill>
            </a:rPr>
            <a:t>परियोजना</a:t>
          </a:r>
          <a:r>
            <a:rPr lang="en-IN" sz="2200" dirty="0" smtClean="0">
              <a:solidFill>
                <a:schemeClr val="tx1">
                  <a:lumMod val="95000"/>
                  <a:lumOff val="5000"/>
                </a:schemeClr>
              </a:solidFill>
            </a:rPr>
            <a:t> </a:t>
          </a:r>
          <a:r>
            <a:rPr lang="en-IN" sz="2200" dirty="0" err="1" smtClean="0">
              <a:solidFill>
                <a:schemeClr val="tx1">
                  <a:lumMod val="95000"/>
                  <a:lumOff val="5000"/>
                </a:schemeClr>
              </a:solidFill>
            </a:rPr>
            <a:t>स्वीकृत</a:t>
          </a:r>
          <a:r>
            <a:rPr lang="en-IN" sz="2200" dirty="0" smtClean="0">
              <a:solidFill>
                <a:schemeClr val="tx1">
                  <a:lumMod val="95000"/>
                  <a:lumOff val="5000"/>
                </a:schemeClr>
              </a:solidFill>
            </a:rPr>
            <a:t> - 26-11-2020</a:t>
          </a:r>
          <a:endParaRPr lang="en-IN" sz="2200" dirty="0">
            <a:solidFill>
              <a:schemeClr val="tx1">
                <a:lumMod val="95000"/>
                <a:lumOff val="5000"/>
              </a:schemeClr>
            </a:solidFill>
          </a:endParaRPr>
        </a:p>
      </dgm:t>
    </dgm:pt>
    <dgm:pt modelId="{B8D2E75C-8913-4F31-A776-A9C51E4F6881}" type="parTrans" cxnId="{DB9E6988-A7AE-4C2F-9A61-5C06FE6D49EF}">
      <dgm:prSet/>
      <dgm:spPr/>
      <dgm:t>
        <a:bodyPr/>
        <a:lstStyle/>
        <a:p>
          <a:pPr>
            <a:lnSpc>
              <a:spcPct val="150000"/>
            </a:lnSpc>
          </a:pPr>
          <a:endParaRPr lang="en-US" sz="2200"/>
        </a:p>
      </dgm:t>
    </dgm:pt>
    <dgm:pt modelId="{766CC94B-65B2-4D4F-9AE5-0028A96E7DCD}" type="sibTrans" cxnId="{DB9E6988-A7AE-4C2F-9A61-5C06FE6D49EF}">
      <dgm:prSet/>
      <dgm:spPr/>
      <dgm:t>
        <a:bodyPr/>
        <a:lstStyle/>
        <a:p>
          <a:pPr>
            <a:lnSpc>
              <a:spcPct val="150000"/>
            </a:lnSpc>
          </a:pPr>
          <a:endParaRPr lang="en-US" sz="2200"/>
        </a:p>
      </dgm:t>
    </dgm:pt>
    <dgm:pt modelId="{0227DC71-D3BB-46F0-B3FE-C0367601ACE0}">
      <dgm:prSet custT="1"/>
      <dgm:spPr/>
      <dgm:t>
        <a:bodyPr/>
        <a:lstStyle/>
        <a:p>
          <a:pPr>
            <a:lnSpc>
              <a:spcPct val="150000"/>
            </a:lnSpc>
          </a:pPr>
          <a:r>
            <a:rPr lang="en-IN" sz="2200" smtClean="0">
              <a:solidFill>
                <a:schemeClr val="tx1">
                  <a:lumMod val="95000"/>
                  <a:lumOff val="5000"/>
                </a:schemeClr>
              </a:solidFill>
            </a:rPr>
            <a:t>स्वीकृत कुल धनराशि - रु. 8,21,46,550/-</a:t>
          </a:r>
          <a:endParaRPr lang="en-IN" sz="2200" dirty="0">
            <a:solidFill>
              <a:schemeClr val="tx1">
                <a:lumMod val="95000"/>
                <a:lumOff val="5000"/>
              </a:schemeClr>
            </a:solidFill>
          </a:endParaRPr>
        </a:p>
      </dgm:t>
    </dgm:pt>
    <dgm:pt modelId="{0B06C749-6520-450A-9FC9-1D4AC4D787D3}" type="parTrans" cxnId="{CD144F62-61E5-4D44-884B-13D3FC0658BA}">
      <dgm:prSet/>
      <dgm:spPr/>
      <dgm:t>
        <a:bodyPr/>
        <a:lstStyle/>
        <a:p>
          <a:pPr>
            <a:lnSpc>
              <a:spcPct val="150000"/>
            </a:lnSpc>
          </a:pPr>
          <a:endParaRPr lang="en-US" sz="2200"/>
        </a:p>
      </dgm:t>
    </dgm:pt>
    <dgm:pt modelId="{C0C0195C-D35F-46EF-8D78-28F5B4AC6549}" type="sibTrans" cxnId="{CD144F62-61E5-4D44-884B-13D3FC0658BA}">
      <dgm:prSet/>
      <dgm:spPr/>
      <dgm:t>
        <a:bodyPr/>
        <a:lstStyle/>
        <a:p>
          <a:pPr>
            <a:lnSpc>
              <a:spcPct val="150000"/>
            </a:lnSpc>
          </a:pPr>
          <a:endParaRPr lang="en-US" sz="2200"/>
        </a:p>
      </dgm:t>
    </dgm:pt>
    <dgm:pt modelId="{F8457E57-64CA-4C0A-8A4E-84A9711BD135}">
      <dgm:prSet custT="1"/>
      <dgm:spPr/>
      <dgm:t>
        <a:bodyPr/>
        <a:lstStyle/>
        <a:p>
          <a:pPr>
            <a:lnSpc>
              <a:spcPct val="150000"/>
            </a:lnSpc>
          </a:pPr>
          <a:r>
            <a:rPr lang="en-IN" sz="2200" smtClean="0">
              <a:solidFill>
                <a:schemeClr val="tx1">
                  <a:lumMod val="95000"/>
                  <a:lumOff val="5000"/>
                </a:schemeClr>
              </a:solidFill>
            </a:rPr>
            <a:t>लाइव जाने से पहले CPMU NeVA </a:t>
          </a:r>
          <a:r>
            <a:rPr lang="hi-IN" sz="2200" smtClean="0">
              <a:solidFill>
                <a:schemeClr val="tx1">
                  <a:lumMod val="95000"/>
                  <a:lumOff val="5000"/>
                </a:schemeClr>
              </a:solidFill>
            </a:rPr>
            <a:t>द्वारा </a:t>
          </a:r>
          <a:r>
            <a:rPr lang="en-IN" sz="2200" smtClean="0">
              <a:solidFill>
                <a:schemeClr val="tx1">
                  <a:lumMod val="95000"/>
                  <a:lumOff val="5000"/>
                </a:schemeClr>
              </a:solidFill>
            </a:rPr>
            <a:t>असेंबली को प्रशिक्षण - नवंबर, 2021</a:t>
          </a:r>
          <a:endParaRPr lang="en-IN" sz="2200" dirty="0">
            <a:solidFill>
              <a:schemeClr val="tx1">
                <a:lumMod val="95000"/>
                <a:lumOff val="5000"/>
              </a:schemeClr>
            </a:solidFill>
          </a:endParaRPr>
        </a:p>
      </dgm:t>
    </dgm:pt>
    <dgm:pt modelId="{BB3C8B41-426D-441F-932B-399970D868E0}" type="parTrans" cxnId="{A4A4A7BF-957D-401D-B91D-4364BAF29CC9}">
      <dgm:prSet/>
      <dgm:spPr/>
      <dgm:t>
        <a:bodyPr/>
        <a:lstStyle/>
        <a:p>
          <a:pPr>
            <a:lnSpc>
              <a:spcPct val="150000"/>
            </a:lnSpc>
          </a:pPr>
          <a:endParaRPr lang="en-US" sz="2200"/>
        </a:p>
      </dgm:t>
    </dgm:pt>
    <dgm:pt modelId="{B3FAECB4-BB72-47D6-AA91-E59E5CC1D059}" type="sibTrans" cxnId="{A4A4A7BF-957D-401D-B91D-4364BAF29CC9}">
      <dgm:prSet/>
      <dgm:spPr/>
      <dgm:t>
        <a:bodyPr/>
        <a:lstStyle/>
        <a:p>
          <a:pPr>
            <a:lnSpc>
              <a:spcPct val="150000"/>
            </a:lnSpc>
          </a:pPr>
          <a:endParaRPr lang="en-US" sz="2200"/>
        </a:p>
      </dgm:t>
    </dgm:pt>
    <dgm:pt modelId="{2AA9A3B8-155E-45FF-93A9-24E887DE529E}" type="pres">
      <dgm:prSet presAssocID="{BFBA0C86-8E21-4476-80F8-091ACF0617EE}" presName="vert0" presStyleCnt="0">
        <dgm:presLayoutVars>
          <dgm:dir/>
          <dgm:animOne val="branch"/>
          <dgm:animLvl val="lvl"/>
        </dgm:presLayoutVars>
      </dgm:prSet>
      <dgm:spPr/>
      <dgm:t>
        <a:bodyPr/>
        <a:lstStyle/>
        <a:p>
          <a:endParaRPr lang="en-US"/>
        </a:p>
      </dgm:t>
    </dgm:pt>
    <dgm:pt modelId="{6FCC07F5-FF63-49F4-8767-AA4CEF50A0D8}" type="pres">
      <dgm:prSet presAssocID="{E4D2B378-271E-44EA-A1A4-D1CF84A6633B}" presName="thickLine" presStyleLbl="alignNode1" presStyleIdx="0" presStyleCnt="5"/>
      <dgm:spPr/>
    </dgm:pt>
    <dgm:pt modelId="{1599EE8C-9594-40A1-97CB-9ABC4B1462A6}" type="pres">
      <dgm:prSet presAssocID="{E4D2B378-271E-44EA-A1A4-D1CF84A6633B}" presName="horz1" presStyleCnt="0"/>
      <dgm:spPr/>
    </dgm:pt>
    <dgm:pt modelId="{46D959A0-EE5F-4048-9F86-A57E1E7B94F0}" type="pres">
      <dgm:prSet presAssocID="{E4D2B378-271E-44EA-A1A4-D1CF84A6633B}" presName="tx1" presStyleLbl="revTx" presStyleIdx="0" presStyleCnt="5"/>
      <dgm:spPr/>
      <dgm:t>
        <a:bodyPr/>
        <a:lstStyle/>
        <a:p>
          <a:endParaRPr lang="en-US"/>
        </a:p>
      </dgm:t>
    </dgm:pt>
    <dgm:pt modelId="{C315DABC-A94F-4D80-8629-03261F0CAA90}" type="pres">
      <dgm:prSet presAssocID="{E4D2B378-271E-44EA-A1A4-D1CF84A6633B}" presName="vert1" presStyleCnt="0"/>
      <dgm:spPr/>
    </dgm:pt>
    <dgm:pt modelId="{B8719CA7-EB2F-46F6-8337-224DFE0727ED}" type="pres">
      <dgm:prSet presAssocID="{2161D4EE-6C8E-4F29-AEB3-A338BE034CE4}" presName="thickLine" presStyleLbl="alignNode1" presStyleIdx="1" presStyleCnt="5"/>
      <dgm:spPr/>
    </dgm:pt>
    <dgm:pt modelId="{C5A695FD-D80F-4FCD-9CC8-B25B957392E5}" type="pres">
      <dgm:prSet presAssocID="{2161D4EE-6C8E-4F29-AEB3-A338BE034CE4}" presName="horz1" presStyleCnt="0"/>
      <dgm:spPr/>
    </dgm:pt>
    <dgm:pt modelId="{ED56BADE-9EAC-43FE-9741-1D30353A1CA2}" type="pres">
      <dgm:prSet presAssocID="{2161D4EE-6C8E-4F29-AEB3-A338BE034CE4}" presName="tx1" presStyleLbl="revTx" presStyleIdx="1" presStyleCnt="5"/>
      <dgm:spPr/>
      <dgm:t>
        <a:bodyPr/>
        <a:lstStyle/>
        <a:p>
          <a:endParaRPr lang="en-US"/>
        </a:p>
      </dgm:t>
    </dgm:pt>
    <dgm:pt modelId="{19458DD4-4DF2-45A6-9EA4-287CBFFBFC75}" type="pres">
      <dgm:prSet presAssocID="{2161D4EE-6C8E-4F29-AEB3-A338BE034CE4}" presName="vert1" presStyleCnt="0"/>
      <dgm:spPr/>
    </dgm:pt>
    <dgm:pt modelId="{BB39D517-FE5D-4701-8106-D0A2364867F3}" type="pres">
      <dgm:prSet presAssocID="{D8F10C95-F744-4BD1-B7AD-BB46973FFB27}" presName="thickLine" presStyleLbl="alignNode1" presStyleIdx="2" presStyleCnt="5"/>
      <dgm:spPr/>
    </dgm:pt>
    <dgm:pt modelId="{C1E46FA3-EB16-4658-8A86-668C1F327168}" type="pres">
      <dgm:prSet presAssocID="{D8F10C95-F744-4BD1-B7AD-BB46973FFB27}" presName="horz1" presStyleCnt="0"/>
      <dgm:spPr/>
    </dgm:pt>
    <dgm:pt modelId="{0BA5C9B4-FAAE-4175-8DE2-309D4E464E43}" type="pres">
      <dgm:prSet presAssocID="{D8F10C95-F744-4BD1-B7AD-BB46973FFB27}" presName="tx1" presStyleLbl="revTx" presStyleIdx="2" presStyleCnt="5"/>
      <dgm:spPr/>
      <dgm:t>
        <a:bodyPr/>
        <a:lstStyle/>
        <a:p>
          <a:endParaRPr lang="en-US"/>
        </a:p>
      </dgm:t>
    </dgm:pt>
    <dgm:pt modelId="{735990B0-EA09-44A3-A324-FAB731807721}" type="pres">
      <dgm:prSet presAssocID="{D8F10C95-F744-4BD1-B7AD-BB46973FFB27}" presName="vert1" presStyleCnt="0"/>
      <dgm:spPr/>
    </dgm:pt>
    <dgm:pt modelId="{F187AEA5-CB1C-4EE2-A904-AA07B9E5E125}" type="pres">
      <dgm:prSet presAssocID="{0227DC71-D3BB-46F0-B3FE-C0367601ACE0}" presName="thickLine" presStyleLbl="alignNode1" presStyleIdx="3" presStyleCnt="5"/>
      <dgm:spPr/>
    </dgm:pt>
    <dgm:pt modelId="{92B98765-0E68-4036-9188-8E954DCAAA04}" type="pres">
      <dgm:prSet presAssocID="{0227DC71-D3BB-46F0-B3FE-C0367601ACE0}" presName="horz1" presStyleCnt="0"/>
      <dgm:spPr/>
    </dgm:pt>
    <dgm:pt modelId="{9C6DC845-6081-4CAA-A5BC-AF97AD6DA770}" type="pres">
      <dgm:prSet presAssocID="{0227DC71-D3BB-46F0-B3FE-C0367601ACE0}" presName="tx1" presStyleLbl="revTx" presStyleIdx="3" presStyleCnt="5"/>
      <dgm:spPr/>
      <dgm:t>
        <a:bodyPr/>
        <a:lstStyle/>
        <a:p>
          <a:endParaRPr lang="en-US"/>
        </a:p>
      </dgm:t>
    </dgm:pt>
    <dgm:pt modelId="{EBB5B7DE-6BC0-47DF-ACD0-11B97DB2E998}" type="pres">
      <dgm:prSet presAssocID="{0227DC71-D3BB-46F0-B3FE-C0367601ACE0}" presName="vert1" presStyleCnt="0"/>
      <dgm:spPr/>
    </dgm:pt>
    <dgm:pt modelId="{A92A0850-2DB1-4399-9D91-BA567949D160}" type="pres">
      <dgm:prSet presAssocID="{F8457E57-64CA-4C0A-8A4E-84A9711BD135}" presName="thickLine" presStyleLbl="alignNode1" presStyleIdx="4" presStyleCnt="5"/>
      <dgm:spPr/>
    </dgm:pt>
    <dgm:pt modelId="{0C8051D6-282E-4A7A-91BF-FA96D5F88475}" type="pres">
      <dgm:prSet presAssocID="{F8457E57-64CA-4C0A-8A4E-84A9711BD135}" presName="horz1" presStyleCnt="0"/>
      <dgm:spPr/>
    </dgm:pt>
    <dgm:pt modelId="{FA7762B8-A549-4B9B-8D10-D16BAF0868B8}" type="pres">
      <dgm:prSet presAssocID="{F8457E57-64CA-4C0A-8A4E-84A9711BD135}" presName="tx1" presStyleLbl="revTx" presStyleIdx="4" presStyleCnt="5"/>
      <dgm:spPr/>
      <dgm:t>
        <a:bodyPr/>
        <a:lstStyle/>
        <a:p>
          <a:endParaRPr lang="en-US"/>
        </a:p>
      </dgm:t>
    </dgm:pt>
    <dgm:pt modelId="{D8844FF1-F977-438B-A89E-5F89EC9B4682}" type="pres">
      <dgm:prSet presAssocID="{F8457E57-64CA-4C0A-8A4E-84A9711BD135}" presName="vert1" presStyleCnt="0"/>
      <dgm:spPr/>
    </dgm:pt>
  </dgm:ptLst>
  <dgm:cxnLst>
    <dgm:cxn modelId="{DB9E6988-A7AE-4C2F-9A61-5C06FE6D49EF}" srcId="{BFBA0C86-8E21-4476-80F8-091ACF0617EE}" destId="{D8F10C95-F744-4BD1-B7AD-BB46973FFB27}" srcOrd="2" destOrd="0" parTransId="{B8D2E75C-8913-4F31-A776-A9C51E4F6881}" sibTransId="{766CC94B-65B2-4D4F-9AE5-0028A96E7DCD}"/>
    <dgm:cxn modelId="{1D34D825-F980-4990-B692-71FAECBA723B}" srcId="{BFBA0C86-8E21-4476-80F8-091ACF0617EE}" destId="{E4D2B378-271E-44EA-A1A4-D1CF84A6633B}" srcOrd="0" destOrd="0" parTransId="{6A3AE5F7-8C50-44CB-8718-C1F014981B06}" sibTransId="{4D158D7A-2CD4-485F-A754-A811DB09BE4E}"/>
    <dgm:cxn modelId="{2B7045B0-DCBB-44C5-84D6-519A082C0A15}" type="presOf" srcId="{E4D2B378-271E-44EA-A1A4-D1CF84A6633B}" destId="{46D959A0-EE5F-4048-9F86-A57E1E7B94F0}" srcOrd="0" destOrd="0" presId="urn:microsoft.com/office/officeart/2008/layout/LinedList"/>
    <dgm:cxn modelId="{CD144F62-61E5-4D44-884B-13D3FC0658BA}" srcId="{BFBA0C86-8E21-4476-80F8-091ACF0617EE}" destId="{0227DC71-D3BB-46F0-B3FE-C0367601ACE0}" srcOrd="3" destOrd="0" parTransId="{0B06C749-6520-450A-9FC9-1D4AC4D787D3}" sibTransId="{C0C0195C-D35F-46EF-8D78-28F5B4AC6549}"/>
    <dgm:cxn modelId="{145C3F15-43C2-41EF-BD9E-CDB9D6C40768}" type="presOf" srcId="{0227DC71-D3BB-46F0-B3FE-C0367601ACE0}" destId="{9C6DC845-6081-4CAA-A5BC-AF97AD6DA770}" srcOrd="0" destOrd="0" presId="urn:microsoft.com/office/officeart/2008/layout/LinedList"/>
    <dgm:cxn modelId="{A4A4A7BF-957D-401D-B91D-4364BAF29CC9}" srcId="{BFBA0C86-8E21-4476-80F8-091ACF0617EE}" destId="{F8457E57-64CA-4C0A-8A4E-84A9711BD135}" srcOrd="4" destOrd="0" parTransId="{BB3C8B41-426D-441F-932B-399970D868E0}" sibTransId="{B3FAECB4-BB72-47D6-AA91-E59E5CC1D059}"/>
    <dgm:cxn modelId="{8F1C1008-8CEE-46C1-B160-531F2E4F94B9}" type="presOf" srcId="{2161D4EE-6C8E-4F29-AEB3-A338BE034CE4}" destId="{ED56BADE-9EAC-43FE-9741-1D30353A1CA2}" srcOrd="0" destOrd="0" presId="urn:microsoft.com/office/officeart/2008/layout/LinedList"/>
    <dgm:cxn modelId="{B53A888C-F40A-4C56-B601-08928A743600}" srcId="{BFBA0C86-8E21-4476-80F8-091ACF0617EE}" destId="{2161D4EE-6C8E-4F29-AEB3-A338BE034CE4}" srcOrd="1" destOrd="0" parTransId="{0914933B-2B2C-43FB-A44D-675CB9B3E50E}" sibTransId="{107C39D9-E3EF-4F21-95A8-416B7638E676}"/>
    <dgm:cxn modelId="{96E97D49-6C03-4839-88C0-BC71A5040BD1}" type="presOf" srcId="{D8F10C95-F744-4BD1-B7AD-BB46973FFB27}" destId="{0BA5C9B4-FAAE-4175-8DE2-309D4E464E43}" srcOrd="0" destOrd="0" presId="urn:microsoft.com/office/officeart/2008/layout/LinedList"/>
    <dgm:cxn modelId="{B227FF2E-A485-4C80-993B-3F3E9AB49DA6}" type="presOf" srcId="{F8457E57-64CA-4C0A-8A4E-84A9711BD135}" destId="{FA7762B8-A549-4B9B-8D10-D16BAF0868B8}" srcOrd="0" destOrd="0" presId="urn:microsoft.com/office/officeart/2008/layout/LinedList"/>
    <dgm:cxn modelId="{EB257B79-1607-4044-A9BB-F9D1F9D47596}" type="presOf" srcId="{BFBA0C86-8E21-4476-80F8-091ACF0617EE}" destId="{2AA9A3B8-155E-45FF-93A9-24E887DE529E}" srcOrd="0" destOrd="0" presId="urn:microsoft.com/office/officeart/2008/layout/LinedList"/>
    <dgm:cxn modelId="{C3156492-8785-48D4-947E-DA8C8A398691}" type="presParOf" srcId="{2AA9A3B8-155E-45FF-93A9-24E887DE529E}" destId="{6FCC07F5-FF63-49F4-8767-AA4CEF50A0D8}" srcOrd="0" destOrd="0" presId="urn:microsoft.com/office/officeart/2008/layout/LinedList"/>
    <dgm:cxn modelId="{27290133-8271-477E-9DE6-AE4C0433E555}" type="presParOf" srcId="{2AA9A3B8-155E-45FF-93A9-24E887DE529E}" destId="{1599EE8C-9594-40A1-97CB-9ABC4B1462A6}" srcOrd="1" destOrd="0" presId="urn:microsoft.com/office/officeart/2008/layout/LinedList"/>
    <dgm:cxn modelId="{70B7A6AA-1F0D-4553-818F-13E9057C7454}" type="presParOf" srcId="{1599EE8C-9594-40A1-97CB-9ABC4B1462A6}" destId="{46D959A0-EE5F-4048-9F86-A57E1E7B94F0}" srcOrd="0" destOrd="0" presId="urn:microsoft.com/office/officeart/2008/layout/LinedList"/>
    <dgm:cxn modelId="{8374A91C-FEA1-4155-B922-084F5D6BC94B}" type="presParOf" srcId="{1599EE8C-9594-40A1-97CB-9ABC4B1462A6}" destId="{C315DABC-A94F-4D80-8629-03261F0CAA90}" srcOrd="1" destOrd="0" presId="urn:microsoft.com/office/officeart/2008/layout/LinedList"/>
    <dgm:cxn modelId="{96B22153-3062-42BC-99B5-DC3C38C74241}" type="presParOf" srcId="{2AA9A3B8-155E-45FF-93A9-24E887DE529E}" destId="{B8719CA7-EB2F-46F6-8337-224DFE0727ED}" srcOrd="2" destOrd="0" presId="urn:microsoft.com/office/officeart/2008/layout/LinedList"/>
    <dgm:cxn modelId="{3375A283-387D-491D-B308-E4B8D583C7F4}" type="presParOf" srcId="{2AA9A3B8-155E-45FF-93A9-24E887DE529E}" destId="{C5A695FD-D80F-4FCD-9CC8-B25B957392E5}" srcOrd="3" destOrd="0" presId="urn:microsoft.com/office/officeart/2008/layout/LinedList"/>
    <dgm:cxn modelId="{A57B6E49-6BA7-46DF-AA53-412B43AAAE90}" type="presParOf" srcId="{C5A695FD-D80F-4FCD-9CC8-B25B957392E5}" destId="{ED56BADE-9EAC-43FE-9741-1D30353A1CA2}" srcOrd="0" destOrd="0" presId="urn:microsoft.com/office/officeart/2008/layout/LinedList"/>
    <dgm:cxn modelId="{6D815000-4967-400C-BCEC-7F1E8DE7BCD5}" type="presParOf" srcId="{C5A695FD-D80F-4FCD-9CC8-B25B957392E5}" destId="{19458DD4-4DF2-45A6-9EA4-287CBFFBFC75}" srcOrd="1" destOrd="0" presId="urn:microsoft.com/office/officeart/2008/layout/LinedList"/>
    <dgm:cxn modelId="{2C79742F-7FE7-476B-9A7A-5963C056D18C}" type="presParOf" srcId="{2AA9A3B8-155E-45FF-93A9-24E887DE529E}" destId="{BB39D517-FE5D-4701-8106-D0A2364867F3}" srcOrd="4" destOrd="0" presId="urn:microsoft.com/office/officeart/2008/layout/LinedList"/>
    <dgm:cxn modelId="{B8A465C5-16EA-4463-A4CA-A0B27BC0A265}" type="presParOf" srcId="{2AA9A3B8-155E-45FF-93A9-24E887DE529E}" destId="{C1E46FA3-EB16-4658-8A86-668C1F327168}" srcOrd="5" destOrd="0" presId="urn:microsoft.com/office/officeart/2008/layout/LinedList"/>
    <dgm:cxn modelId="{52A581C2-DFC7-4C1D-8AC4-C0798EFA66E8}" type="presParOf" srcId="{C1E46FA3-EB16-4658-8A86-668C1F327168}" destId="{0BA5C9B4-FAAE-4175-8DE2-309D4E464E43}" srcOrd="0" destOrd="0" presId="urn:microsoft.com/office/officeart/2008/layout/LinedList"/>
    <dgm:cxn modelId="{81B402A6-5C7D-4875-9A7E-4B5A10C14775}" type="presParOf" srcId="{C1E46FA3-EB16-4658-8A86-668C1F327168}" destId="{735990B0-EA09-44A3-A324-FAB731807721}" srcOrd="1" destOrd="0" presId="urn:microsoft.com/office/officeart/2008/layout/LinedList"/>
    <dgm:cxn modelId="{10D55927-9833-4F14-9496-ECA245027C90}" type="presParOf" srcId="{2AA9A3B8-155E-45FF-93A9-24E887DE529E}" destId="{F187AEA5-CB1C-4EE2-A904-AA07B9E5E125}" srcOrd="6" destOrd="0" presId="urn:microsoft.com/office/officeart/2008/layout/LinedList"/>
    <dgm:cxn modelId="{4903A971-0C0C-4471-AFFF-4EC7813A893B}" type="presParOf" srcId="{2AA9A3B8-155E-45FF-93A9-24E887DE529E}" destId="{92B98765-0E68-4036-9188-8E954DCAAA04}" srcOrd="7" destOrd="0" presId="urn:microsoft.com/office/officeart/2008/layout/LinedList"/>
    <dgm:cxn modelId="{A63FBCD5-E9A9-4393-8AFF-2C9FF81CF18D}" type="presParOf" srcId="{92B98765-0E68-4036-9188-8E954DCAAA04}" destId="{9C6DC845-6081-4CAA-A5BC-AF97AD6DA770}" srcOrd="0" destOrd="0" presId="urn:microsoft.com/office/officeart/2008/layout/LinedList"/>
    <dgm:cxn modelId="{4EFA3E44-FD92-4BAF-8958-688CB345FB27}" type="presParOf" srcId="{92B98765-0E68-4036-9188-8E954DCAAA04}" destId="{EBB5B7DE-6BC0-47DF-ACD0-11B97DB2E998}" srcOrd="1" destOrd="0" presId="urn:microsoft.com/office/officeart/2008/layout/LinedList"/>
    <dgm:cxn modelId="{66FAE514-06BC-4B1B-AD01-67E472C09292}" type="presParOf" srcId="{2AA9A3B8-155E-45FF-93A9-24E887DE529E}" destId="{A92A0850-2DB1-4399-9D91-BA567949D160}" srcOrd="8" destOrd="0" presId="urn:microsoft.com/office/officeart/2008/layout/LinedList"/>
    <dgm:cxn modelId="{25BF6FA6-0B98-4E10-A33C-1AA7E55126F5}" type="presParOf" srcId="{2AA9A3B8-155E-45FF-93A9-24E887DE529E}" destId="{0C8051D6-282E-4A7A-91BF-FA96D5F88475}" srcOrd="9" destOrd="0" presId="urn:microsoft.com/office/officeart/2008/layout/LinedList"/>
    <dgm:cxn modelId="{6F158B24-65FC-45FB-9C67-0C4CFDB87070}" type="presParOf" srcId="{0C8051D6-282E-4A7A-91BF-FA96D5F88475}" destId="{FA7762B8-A549-4B9B-8D10-D16BAF0868B8}" srcOrd="0" destOrd="0" presId="urn:microsoft.com/office/officeart/2008/layout/LinedList"/>
    <dgm:cxn modelId="{2E46311F-0031-4B9E-A0B8-38F46224CE8D}" type="presParOf" srcId="{0C8051D6-282E-4A7A-91BF-FA96D5F88475}" destId="{D8844FF1-F977-438B-A89E-5F89EC9B468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CC07F5-FF63-49F4-8767-AA4CEF50A0D8}">
      <dsp:nvSpPr>
        <dsp:cNvPr id="0" name=""/>
        <dsp:cNvSpPr/>
      </dsp:nvSpPr>
      <dsp:spPr>
        <a:xfrm>
          <a:off x="0" y="498"/>
          <a:ext cx="869111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D959A0-EE5F-4048-9F86-A57E1E7B94F0}">
      <dsp:nvSpPr>
        <dsp:cNvPr id="0" name=""/>
        <dsp:cNvSpPr/>
      </dsp:nvSpPr>
      <dsp:spPr>
        <a:xfrm>
          <a:off x="0" y="498"/>
          <a:ext cx="8691110" cy="816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150000"/>
            </a:lnSpc>
            <a:spcBef>
              <a:spcPct val="0"/>
            </a:spcBef>
            <a:spcAft>
              <a:spcPct val="35000"/>
            </a:spcAft>
          </a:pPr>
          <a:r>
            <a:rPr lang="en-IN" sz="2200" kern="1200" smtClean="0">
              <a:solidFill>
                <a:schemeClr val="tx1">
                  <a:lumMod val="95000"/>
                  <a:lumOff val="5000"/>
                </a:schemeClr>
              </a:solidFill>
            </a:rPr>
            <a:t>समझौता ज्ञापन पर हस्ताक्षर: - 27-02-2020</a:t>
          </a:r>
          <a:endParaRPr lang="en-US" sz="2200" kern="1200"/>
        </a:p>
      </dsp:txBody>
      <dsp:txXfrm>
        <a:off x="0" y="498"/>
        <a:ext cx="8691110" cy="816110"/>
      </dsp:txXfrm>
    </dsp:sp>
    <dsp:sp modelId="{B8719CA7-EB2F-46F6-8337-224DFE0727ED}">
      <dsp:nvSpPr>
        <dsp:cNvPr id="0" name=""/>
        <dsp:cNvSpPr/>
      </dsp:nvSpPr>
      <dsp:spPr>
        <a:xfrm>
          <a:off x="0" y="816608"/>
          <a:ext cx="869111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56BADE-9EAC-43FE-9741-1D30353A1CA2}">
      <dsp:nvSpPr>
        <dsp:cNvPr id="0" name=""/>
        <dsp:cNvSpPr/>
      </dsp:nvSpPr>
      <dsp:spPr>
        <a:xfrm>
          <a:off x="0" y="816608"/>
          <a:ext cx="8691110" cy="816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150000"/>
            </a:lnSpc>
            <a:spcBef>
              <a:spcPct val="0"/>
            </a:spcBef>
            <a:spcAft>
              <a:spcPct val="35000"/>
            </a:spcAft>
          </a:pPr>
          <a:r>
            <a:rPr lang="en-IN" sz="2200" kern="1200" dirty="0" err="1" smtClean="0">
              <a:solidFill>
                <a:schemeClr val="tx1">
                  <a:lumMod val="95000"/>
                  <a:lumOff val="5000"/>
                </a:schemeClr>
              </a:solidFill>
            </a:rPr>
            <a:t>डीपीआर</a:t>
          </a:r>
          <a:r>
            <a:rPr lang="en-IN" sz="2200" kern="1200" dirty="0" smtClean="0">
              <a:solidFill>
                <a:schemeClr val="tx1">
                  <a:lumMod val="95000"/>
                  <a:lumOff val="5000"/>
                </a:schemeClr>
              </a:solidFill>
            </a:rPr>
            <a:t> - 19-10-2020 </a:t>
          </a:r>
          <a:r>
            <a:rPr lang="en-IN" sz="2200" kern="1200" dirty="0" err="1" smtClean="0">
              <a:solidFill>
                <a:schemeClr val="tx1">
                  <a:lumMod val="95000"/>
                  <a:lumOff val="5000"/>
                </a:schemeClr>
              </a:solidFill>
            </a:rPr>
            <a:t>को</a:t>
          </a:r>
          <a:r>
            <a:rPr lang="en-IN" sz="2200" kern="1200" dirty="0" smtClean="0">
              <a:solidFill>
                <a:schemeClr val="tx1">
                  <a:lumMod val="95000"/>
                  <a:lumOff val="5000"/>
                </a:schemeClr>
              </a:solidFill>
            </a:rPr>
            <a:t> </a:t>
          </a:r>
          <a:r>
            <a:rPr lang="en-IN" sz="2200" kern="1200" dirty="0" err="1" smtClean="0">
              <a:solidFill>
                <a:schemeClr val="tx1">
                  <a:lumMod val="95000"/>
                  <a:lumOff val="5000"/>
                </a:schemeClr>
              </a:solidFill>
            </a:rPr>
            <a:t>प्रस्तुत</a:t>
          </a:r>
          <a:r>
            <a:rPr lang="en-IN" sz="2200" kern="1200" dirty="0" smtClean="0">
              <a:solidFill>
                <a:schemeClr val="tx1">
                  <a:lumMod val="95000"/>
                  <a:lumOff val="5000"/>
                </a:schemeClr>
              </a:solidFill>
            </a:rPr>
            <a:t> </a:t>
          </a:r>
          <a:r>
            <a:rPr lang="en-IN" sz="2200" kern="1200" dirty="0" err="1" smtClean="0">
              <a:solidFill>
                <a:schemeClr val="tx1">
                  <a:lumMod val="95000"/>
                  <a:lumOff val="5000"/>
                </a:schemeClr>
              </a:solidFill>
            </a:rPr>
            <a:t>किया</a:t>
          </a:r>
          <a:r>
            <a:rPr lang="en-IN" sz="2200" kern="1200" dirty="0" smtClean="0">
              <a:solidFill>
                <a:schemeClr val="tx1">
                  <a:lumMod val="95000"/>
                  <a:lumOff val="5000"/>
                </a:schemeClr>
              </a:solidFill>
            </a:rPr>
            <a:t> </a:t>
          </a:r>
          <a:r>
            <a:rPr lang="en-IN" sz="2200" kern="1200" dirty="0" err="1" smtClean="0">
              <a:solidFill>
                <a:schemeClr val="tx1">
                  <a:lumMod val="95000"/>
                  <a:lumOff val="5000"/>
                </a:schemeClr>
              </a:solidFill>
            </a:rPr>
            <a:t>गया</a:t>
          </a:r>
          <a:endParaRPr lang="en-IN" sz="2200" kern="1200" dirty="0">
            <a:solidFill>
              <a:schemeClr val="tx1">
                <a:lumMod val="95000"/>
                <a:lumOff val="5000"/>
              </a:schemeClr>
            </a:solidFill>
          </a:endParaRPr>
        </a:p>
      </dsp:txBody>
      <dsp:txXfrm>
        <a:off x="0" y="816608"/>
        <a:ext cx="8691110" cy="816110"/>
      </dsp:txXfrm>
    </dsp:sp>
    <dsp:sp modelId="{BB39D517-FE5D-4701-8106-D0A2364867F3}">
      <dsp:nvSpPr>
        <dsp:cNvPr id="0" name=""/>
        <dsp:cNvSpPr/>
      </dsp:nvSpPr>
      <dsp:spPr>
        <a:xfrm>
          <a:off x="0" y="1632719"/>
          <a:ext cx="869111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A5C9B4-FAAE-4175-8DE2-309D4E464E43}">
      <dsp:nvSpPr>
        <dsp:cNvPr id="0" name=""/>
        <dsp:cNvSpPr/>
      </dsp:nvSpPr>
      <dsp:spPr>
        <a:xfrm>
          <a:off x="0" y="1632719"/>
          <a:ext cx="8691110" cy="816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150000"/>
            </a:lnSpc>
            <a:spcBef>
              <a:spcPct val="0"/>
            </a:spcBef>
            <a:spcAft>
              <a:spcPct val="35000"/>
            </a:spcAft>
          </a:pPr>
          <a:r>
            <a:rPr lang="en-IN" sz="2200" kern="1200" dirty="0" err="1" smtClean="0">
              <a:solidFill>
                <a:schemeClr val="tx1">
                  <a:lumMod val="95000"/>
                  <a:lumOff val="5000"/>
                </a:schemeClr>
              </a:solidFill>
            </a:rPr>
            <a:t>परियोजना</a:t>
          </a:r>
          <a:r>
            <a:rPr lang="en-IN" sz="2200" kern="1200" dirty="0" smtClean="0">
              <a:solidFill>
                <a:schemeClr val="tx1">
                  <a:lumMod val="95000"/>
                  <a:lumOff val="5000"/>
                </a:schemeClr>
              </a:solidFill>
            </a:rPr>
            <a:t> </a:t>
          </a:r>
          <a:r>
            <a:rPr lang="en-IN" sz="2200" kern="1200" dirty="0" err="1" smtClean="0">
              <a:solidFill>
                <a:schemeClr val="tx1">
                  <a:lumMod val="95000"/>
                  <a:lumOff val="5000"/>
                </a:schemeClr>
              </a:solidFill>
            </a:rPr>
            <a:t>स्वीकृत</a:t>
          </a:r>
          <a:r>
            <a:rPr lang="en-IN" sz="2200" kern="1200" dirty="0" smtClean="0">
              <a:solidFill>
                <a:schemeClr val="tx1">
                  <a:lumMod val="95000"/>
                  <a:lumOff val="5000"/>
                </a:schemeClr>
              </a:solidFill>
            </a:rPr>
            <a:t> - 26-11-2020</a:t>
          </a:r>
          <a:endParaRPr lang="en-IN" sz="2200" kern="1200" dirty="0">
            <a:solidFill>
              <a:schemeClr val="tx1">
                <a:lumMod val="95000"/>
                <a:lumOff val="5000"/>
              </a:schemeClr>
            </a:solidFill>
          </a:endParaRPr>
        </a:p>
      </dsp:txBody>
      <dsp:txXfrm>
        <a:off x="0" y="1632719"/>
        <a:ext cx="8691110" cy="816110"/>
      </dsp:txXfrm>
    </dsp:sp>
    <dsp:sp modelId="{F187AEA5-CB1C-4EE2-A904-AA07B9E5E125}">
      <dsp:nvSpPr>
        <dsp:cNvPr id="0" name=""/>
        <dsp:cNvSpPr/>
      </dsp:nvSpPr>
      <dsp:spPr>
        <a:xfrm>
          <a:off x="0" y="2448830"/>
          <a:ext cx="869111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6DC845-6081-4CAA-A5BC-AF97AD6DA770}">
      <dsp:nvSpPr>
        <dsp:cNvPr id="0" name=""/>
        <dsp:cNvSpPr/>
      </dsp:nvSpPr>
      <dsp:spPr>
        <a:xfrm>
          <a:off x="0" y="2448830"/>
          <a:ext cx="8691110" cy="816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150000"/>
            </a:lnSpc>
            <a:spcBef>
              <a:spcPct val="0"/>
            </a:spcBef>
            <a:spcAft>
              <a:spcPct val="35000"/>
            </a:spcAft>
          </a:pPr>
          <a:r>
            <a:rPr lang="en-IN" sz="2200" kern="1200" smtClean="0">
              <a:solidFill>
                <a:schemeClr val="tx1">
                  <a:lumMod val="95000"/>
                  <a:lumOff val="5000"/>
                </a:schemeClr>
              </a:solidFill>
            </a:rPr>
            <a:t>स्वीकृत कुल धनराशि - रु. 8,21,46,550/-</a:t>
          </a:r>
          <a:endParaRPr lang="en-IN" sz="2200" kern="1200" dirty="0">
            <a:solidFill>
              <a:schemeClr val="tx1">
                <a:lumMod val="95000"/>
                <a:lumOff val="5000"/>
              </a:schemeClr>
            </a:solidFill>
          </a:endParaRPr>
        </a:p>
      </dsp:txBody>
      <dsp:txXfrm>
        <a:off x="0" y="2448830"/>
        <a:ext cx="8691110" cy="816110"/>
      </dsp:txXfrm>
    </dsp:sp>
    <dsp:sp modelId="{A92A0850-2DB1-4399-9D91-BA567949D160}">
      <dsp:nvSpPr>
        <dsp:cNvPr id="0" name=""/>
        <dsp:cNvSpPr/>
      </dsp:nvSpPr>
      <dsp:spPr>
        <a:xfrm>
          <a:off x="0" y="3264941"/>
          <a:ext cx="8691110"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7762B8-A549-4B9B-8D10-D16BAF0868B8}">
      <dsp:nvSpPr>
        <dsp:cNvPr id="0" name=""/>
        <dsp:cNvSpPr/>
      </dsp:nvSpPr>
      <dsp:spPr>
        <a:xfrm>
          <a:off x="0" y="3264941"/>
          <a:ext cx="8691110" cy="816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150000"/>
            </a:lnSpc>
            <a:spcBef>
              <a:spcPct val="0"/>
            </a:spcBef>
            <a:spcAft>
              <a:spcPct val="35000"/>
            </a:spcAft>
          </a:pPr>
          <a:r>
            <a:rPr lang="en-IN" sz="2200" kern="1200" smtClean="0">
              <a:solidFill>
                <a:schemeClr val="tx1">
                  <a:lumMod val="95000"/>
                  <a:lumOff val="5000"/>
                </a:schemeClr>
              </a:solidFill>
            </a:rPr>
            <a:t>लाइव जाने से पहले CPMU NeVA </a:t>
          </a:r>
          <a:r>
            <a:rPr lang="hi-IN" sz="2200" kern="1200" smtClean="0">
              <a:solidFill>
                <a:schemeClr val="tx1">
                  <a:lumMod val="95000"/>
                  <a:lumOff val="5000"/>
                </a:schemeClr>
              </a:solidFill>
            </a:rPr>
            <a:t>द्वारा </a:t>
          </a:r>
          <a:r>
            <a:rPr lang="en-IN" sz="2200" kern="1200" smtClean="0">
              <a:solidFill>
                <a:schemeClr val="tx1">
                  <a:lumMod val="95000"/>
                  <a:lumOff val="5000"/>
                </a:schemeClr>
              </a:solidFill>
            </a:rPr>
            <a:t>असेंबली को प्रशिक्षण - नवंबर, 2021</a:t>
          </a:r>
          <a:endParaRPr lang="en-IN" sz="2200" kern="1200" dirty="0">
            <a:solidFill>
              <a:schemeClr val="tx1">
                <a:lumMod val="95000"/>
                <a:lumOff val="5000"/>
              </a:schemeClr>
            </a:solidFill>
          </a:endParaRPr>
        </a:p>
      </dsp:txBody>
      <dsp:txXfrm>
        <a:off x="0" y="3264941"/>
        <a:ext cx="8691110" cy="81611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1037322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186188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05736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3607465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216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206834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2931487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3457134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3398611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1417407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3216813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2918490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74493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140972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219412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3BFF732-D8BE-41EB-A3D7-F8BA81E10D56}" type="datetimeFigureOut">
              <a:rPr lang="en-IN" smtClean="0"/>
              <a:pPr/>
              <a:t>23-05-2023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57FD6A-3D4A-40E7-9741-8A7594BC2E22}" type="slidenum">
              <a:rPr lang="en-IN" smtClean="0"/>
              <a:pPr/>
              <a:t>‹#›</a:t>
            </a:fld>
            <a:endParaRPr lang="en-IN"/>
          </a:p>
        </p:txBody>
      </p:sp>
    </p:spTree>
    <p:extLst>
      <p:ext uri="{BB962C8B-B14F-4D97-AF65-F5344CB8AC3E}">
        <p14:creationId xmlns:p14="http://schemas.microsoft.com/office/powerpoint/2010/main" val="4117491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BFF732-D8BE-41EB-A3D7-F8BA81E10D56}" type="datetimeFigureOut">
              <a:rPr lang="en-IN" smtClean="0"/>
              <a:pPr/>
              <a:t>23-05-2023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57FD6A-3D4A-40E7-9741-8A7594BC2E22}" type="slidenum">
              <a:rPr lang="en-IN" smtClean="0"/>
              <a:pPr/>
              <a:t>‹#›</a:t>
            </a:fld>
            <a:endParaRPr lang="en-IN"/>
          </a:p>
        </p:txBody>
      </p:sp>
    </p:spTree>
    <p:extLst>
      <p:ext uri="{BB962C8B-B14F-4D97-AF65-F5344CB8AC3E}">
        <p14:creationId xmlns:p14="http://schemas.microsoft.com/office/powerpoint/2010/main" val="3015111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5815" y="386556"/>
            <a:ext cx="4329023" cy="1325563"/>
          </a:xfrm>
        </p:spPr>
        <p:txBody>
          <a:bodyPr>
            <a:noAutofit/>
          </a:bodyPr>
          <a:lstStyle/>
          <a:p>
            <a:r>
              <a:rPr lang="hi-IN" sz="3200" b="1" dirty="0" smtClean="0">
                <a:solidFill>
                  <a:srgbClr val="C00000"/>
                </a:solidFill>
              </a:rPr>
              <a:t>बिहार विधान परिषद् में </a:t>
            </a:r>
            <a:r>
              <a:rPr lang="en-US" sz="2400" b="1" dirty="0" smtClean="0">
                <a:solidFill>
                  <a:srgbClr val="C00000"/>
                </a:solidFill>
              </a:rPr>
              <a:t/>
            </a:r>
            <a:br>
              <a:rPr lang="en-US" sz="2400" b="1" dirty="0" smtClean="0">
                <a:solidFill>
                  <a:srgbClr val="C00000"/>
                </a:solidFill>
              </a:rPr>
            </a:br>
            <a:r>
              <a:rPr lang="hi-IN" sz="3200" b="1" dirty="0" smtClean="0">
                <a:solidFill>
                  <a:srgbClr val="C00000"/>
                </a:solidFill>
              </a:rPr>
              <a:t>नेवा परियोजना</a:t>
            </a:r>
            <a:r>
              <a:rPr lang="hi-IN" sz="2000" dirty="0"/>
              <a:t/>
            </a:r>
            <a:br>
              <a:rPr lang="hi-IN" sz="2000" dirty="0"/>
            </a:br>
            <a:endParaRPr lang="en-IN" sz="2400" b="1" i="1" dirty="0">
              <a:solidFill>
                <a:srgbClr val="0070C0"/>
              </a:solidFill>
            </a:endParaRPr>
          </a:p>
        </p:txBody>
      </p:sp>
      <p:sp>
        <p:nvSpPr>
          <p:cNvPr id="7" name="Content Placeholder 6"/>
          <p:cNvSpPr>
            <a:spLocks noGrp="1"/>
          </p:cNvSpPr>
          <p:nvPr>
            <p:ph idx="1"/>
          </p:nvPr>
        </p:nvSpPr>
        <p:spPr>
          <a:xfrm>
            <a:off x="630378" y="2198431"/>
            <a:ext cx="5005647" cy="4351338"/>
          </a:xfrm>
        </p:spPr>
        <p:txBody>
          <a:bodyPr>
            <a:noAutofit/>
          </a:bodyPr>
          <a:lstStyle/>
          <a:p>
            <a:r>
              <a:rPr lang="hi-IN" sz="1400" dirty="0"/>
              <a:t>तकनीकी एवं वित्तीय </a:t>
            </a:r>
            <a:r>
              <a:rPr lang="hi-IN" sz="1400" dirty="0" smtClean="0"/>
              <a:t>सहायता</a:t>
            </a:r>
            <a:endParaRPr lang="hi-IN" sz="1400" dirty="0"/>
          </a:p>
          <a:p>
            <a:r>
              <a:rPr lang="hi-IN" sz="1400" dirty="0"/>
              <a:t>संसदीय कार्य मंत्रालय, भारत सरकार, नई दिल्‍ली</a:t>
            </a:r>
          </a:p>
          <a:p>
            <a:r>
              <a:rPr lang="hi-IN" sz="1400" dirty="0"/>
              <a:t>एन.आई.सी., भारत सरकार, नई </a:t>
            </a:r>
            <a:r>
              <a:rPr lang="hi-IN" sz="1400" dirty="0" smtClean="0"/>
              <a:t>दिल्ली/पटना</a:t>
            </a:r>
            <a:endParaRPr lang="hi-IN" sz="1400" dirty="0"/>
          </a:p>
          <a:p>
            <a:r>
              <a:rPr lang="hi-IN" sz="1400" dirty="0"/>
              <a:t>वित्त एवं संसदीय कार्य विभाग, बिहार सरकार</a:t>
            </a:r>
          </a:p>
          <a:p>
            <a:r>
              <a:rPr lang="hi-IN" sz="1400" dirty="0"/>
              <a:t>बेलट्रॉन, </a:t>
            </a:r>
            <a:r>
              <a:rPr lang="hi-IN" sz="1400" dirty="0" smtClean="0"/>
              <a:t>पटना</a:t>
            </a:r>
            <a:endParaRPr lang="en-US" sz="1400" dirty="0" smtClean="0"/>
          </a:p>
          <a:p>
            <a:pPr marL="0" indent="0">
              <a:buNone/>
            </a:pPr>
            <a:r>
              <a:rPr lang="hi-IN" sz="1400" b="1" dirty="0" smtClean="0">
                <a:solidFill>
                  <a:schemeClr val="accent5"/>
                </a:solidFill>
              </a:rPr>
              <a:t>मार्गदर्शन</a:t>
            </a:r>
            <a:endParaRPr lang="hi-IN" sz="1400" b="1" dirty="0">
              <a:solidFill>
                <a:schemeClr val="accent5"/>
              </a:solidFill>
            </a:endParaRPr>
          </a:p>
          <a:p>
            <a:pPr marL="400050" indent="-400050">
              <a:buFont typeface="+mj-lt"/>
              <a:buAutoNum type="romanUcPeriod"/>
            </a:pPr>
            <a:r>
              <a:rPr lang="hi-IN" sz="1400" dirty="0"/>
              <a:t>माननीय मुख्‍यमंत्री, </a:t>
            </a:r>
            <a:r>
              <a:rPr lang="hi-IN" sz="1400" dirty="0" smtClean="0"/>
              <a:t>बिहार</a:t>
            </a:r>
            <a:endParaRPr lang="hi-IN" sz="1400" dirty="0"/>
          </a:p>
          <a:p>
            <a:pPr marL="400050" indent="-400050">
              <a:buFont typeface="+mj-lt"/>
              <a:buAutoNum type="romanUcPeriod"/>
            </a:pPr>
            <a:r>
              <a:rPr lang="hi-IN" sz="1400" dirty="0"/>
              <a:t>माननीय सभापति, बिहार विधान परिषद्</a:t>
            </a:r>
          </a:p>
          <a:p>
            <a:pPr marL="400050" indent="-400050">
              <a:buFont typeface="+mj-lt"/>
              <a:buAutoNum type="romanUcPeriod"/>
            </a:pPr>
            <a:r>
              <a:rPr lang="hi-IN" sz="1400" dirty="0"/>
              <a:t>माननीय सदस्‍यगण, </a:t>
            </a:r>
          </a:p>
          <a:p>
            <a:pPr marL="400050" indent="-400050">
              <a:buFont typeface="+mj-lt"/>
              <a:buAutoNum type="romanUcPeriod"/>
            </a:pPr>
            <a:r>
              <a:rPr lang="hi-IN" sz="1400" dirty="0"/>
              <a:t>बिहार सरकार एवं परिषद् सचिवालय के अधिकारी एवं कर्मचारीगण</a:t>
            </a:r>
          </a:p>
          <a:p>
            <a:pPr marL="400050" indent="-400050">
              <a:buFont typeface="+mj-lt"/>
              <a:buAutoNum type="romanUcPeriod"/>
            </a:pPr>
            <a:r>
              <a:rPr lang="hi-IN" sz="1400" dirty="0"/>
              <a:t>प्रेस एवं मीडिया जगत</a:t>
            </a:r>
          </a:p>
          <a:p>
            <a:pPr marL="400050" indent="-400050">
              <a:buFont typeface="+mj-lt"/>
              <a:buAutoNum type="romanUcPeriod"/>
            </a:pPr>
            <a:r>
              <a:rPr lang="hi-IN" sz="1400" dirty="0"/>
              <a:t>विभिन्‍न एजेंसियां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7223" y="0"/>
            <a:ext cx="7024777" cy="6858000"/>
          </a:xfrm>
          <a:prstGeom prst="rect">
            <a:avLst/>
          </a:prstGeom>
        </p:spPr>
      </p:pic>
      <p:sp>
        <p:nvSpPr>
          <p:cNvPr id="2" name="Rectangle 1"/>
          <p:cNvSpPr/>
          <p:nvPr/>
        </p:nvSpPr>
        <p:spPr>
          <a:xfrm>
            <a:off x="455815" y="1440472"/>
            <a:ext cx="2616422" cy="584775"/>
          </a:xfrm>
          <a:prstGeom prst="rect">
            <a:avLst/>
          </a:prstGeom>
        </p:spPr>
        <p:txBody>
          <a:bodyPr wrap="none">
            <a:spAutoFit/>
          </a:bodyPr>
          <a:lstStyle/>
          <a:p>
            <a:r>
              <a:rPr lang="hi-IN" sz="3200" b="1" i="1" dirty="0">
                <a:solidFill>
                  <a:srgbClr val="0070C0"/>
                </a:solidFill>
              </a:rPr>
              <a:t>हम आभारी हैं </a:t>
            </a:r>
            <a:endParaRPr lang="en-IN" sz="3200" dirty="0"/>
          </a:p>
        </p:txBody>
      </p:sp>
    </p:spTree>
    <p:extLst>
      <p:ext uri="{BB962C8B-B14F-4D97-AF65-F5344CB8AC3E}">
        <p14:creationId xmlns:p14="http://schemas.microsoft.com/office/powerpoint/2010/main" val="1091733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4000" b="1" dirty="0">
                <a:solidFill>
                  <a:schemeClr val="accent5"/>
                </a:solidFill>
              </a:rPr>
              <a:t>हमारा </a:t>
            </a:r>
            <a:r>
              <a:rPr lang="hi-IN" sz="4000" b="1" dirty="0" smtClean="0">
                <a:solidFill>
                  <a:schemeClr val="accent5"/>
                </a:solidFill>
              </a:rPr>
              <a:t>अनुभव– </a:t>
            </a:r>
            <a:r>
              <a:rPr lang="hi-IN" sz="4000" b="1" dirty="0">
                <a:solidFill>
                  <a:schemeClr val="accent5"/>
                </a:solidFill>
              </a:rPr>
              <a:t>दूसरे की सीख</a:t>
            </a:r>
            <a:endParaRPr lang="en-IN" sz="4000" b="1" dirty="0">
              <a:solidFill>
                <a:schemeClr val="accent5"/>
              </a:solidFill>
            </a:endParaRPr>
          </a:p>
        </p:txBody>
      </p:sp>
      <p:sp>
        <p:nvSpPr>
          <p:cNvPr id="3" name="Content Placeholder 2"/>
          <p:cNvSpPr>
            <a:spLocks noGrp="1"/>
          </p:cNvSpPr>
          <p:nvPr>
            <p:ph idx="1"/>
          </p:nvPr>
        </p:nvSpPr>
        <p:spPr>
          <a:xfrm>
            <a:off x="743836" y="1553760"/>
            <a:ext cx="7676957" cy="3880773"/>
          </a:xfrm>
        </p:spPr>
        <p:txBody>
          <a:bodyPr>
            <a:noAutofit/>
          </a:bodyPr>
          <a:lstStyle/>
          <a:p>
            <a:pPr>
              <a:lnSpc>
                <a:spcPct val="150000"/>
              </a:lnSpc>
            </a:pPr>
            <a:r>
              <a:rPr lang="hi-IN" dirty="0">
                <a:solidFill>
                  <a:schemeClr val="tx1">
                    <a:lumMod val="95000"/>
                    <a:lumOff val="5000"/>
                  </a:schemeClr>
                </a:solidFill>
              </a:rPr>
              <a:t>पीठासीन अधिकारी एवं सरकार का </a:t>
            </a:r>
            <a:r>
              <a:rPr lang="hi-IN" dirty="0">
                <a:solidFill>
                  <a:schemeClr val="tx1">
                    <a:lumMod val="95000"/>
                    <a:lumOff val="5000"/>
                  </a:schemeClr>
                </a:solidFill>
              </a:rPr>
              <a:t>विश्वास </a:t>
            </a:r>
            <a:r>
              <a:rPr lang="hi-IN" dirty="0">
                <a:solidFill>
                  <a:schemeClr val="tx1">
                    <a:lumMod val="95000"/>
                    <a:lumOff val="5000"/>
                  </a:schemeClr>
                </a:solidFill>
              </a:rPr>
              <a:t>जीतना </a:t>
            </a:r>
            <a:r>
              <a:rPr lang="hi-IN" dirty="0">
                <a:solidFill>
                  <a:schemeClr val="tx1">
                    <a:lumMod val="95000"/>
                    <a:lumOff val="5000"/>
                  </a:schemeClr>
                </a:solidFill>
              </a:rPr>
              <a:t>आवश्यक </a:t>
            </a:r>
            <a:endParaRPr lang="en-US" dirty="0" smtClean="0">
              <a:solidFill>
                <a:schemeClr val="tx1">
                  <a:lumMod val="95000"/>
                  <a:lumOff val="5000"/>
                </a:schemeClr>
              </a:solidFill>
            </a:endParaRPr>
          </a:p>
          <a:p>
            <a:pPr>
              <a:lnSpc>
                <a:spcPct val="150000"/>
              </a:lnSpc>
            </a:pPr>
            <a:r>
              <a:rPr lang="hi-IN" dirty="0" smtClean="0">
                <a:solidFill>
                  <a:schemeClr val="tx1">
                    <a:lumMod val="95000"/>
                    <a:lumOff val="5000"/>
                  </a:schemeClr>
                </a:solidFill>
              </a:rPr>
              <a:t>सदन </a:t>
            </a:r>
            <a:r>
              <a:rPr lang="hi-IN" dirty="0">
                <a:solidFill>
                  <a:schemeClr val="tx1">
                    <a:lumMod val="95000"/>
                    <a:lumOff val="5000"/>
                  </a:schemeClr>
                </a:solidFill>
              </a:rPr>
              <a:t>के अंदर टैब, </a:t>
            </a:r>
            <a:r>
              <a:rPr lang="hi-IN" dirty="0">
                <a:solidFill>
                  <a:schemeClr val="tx1">
                    <a:lumMod val="95000"/>
                    <a:lumOff val="5000"/>
                  </a:schemeClr>
                </a:solidFill>
              </a:rPr>
              <a:t>डिस्प्ले, </a:t>
            </a:r>
            <a:r>
              <a:rPr lang="hi-IN" dirty="0">
                <a:solidFill>
                  <a:schemeClr val="tx1">
                    <a:lumMod val="95000"/>
                    <a:lumOff val="5000"/>
                  </a:schemeClr>
                </a:solidFill>
              </a:rPr>
              <a:t>नेटवर्किंग, हाऊस मॉड्युल कंट्रोल रुम आदि संवेदनशील विषय, सबसे पहले इस पर ध्‍यान</a:t>
            </a:r>
          </a:p>
          <a:p>
            <a:pPr>
              <a:lnSpc>
                <a:spcPct val="150000"/>
              </a:lnSpc>
            </a:pPr>
            <a:r>
              <a:rPr lang="hi-IN" dirty="0">
                <a:solidFill>
                  <a:schemeClr val="tx1">
                    <a:lumMod val="95000"/>
                    <a:lumOff val="5000"/>
                  </a:schemeClr>
                </a:solidFill>
              </a:rPr>
              <a:t>विरोध के तीन स्‍तर – प्रखर, मध्‍यम, सहनशील। उसके बाद सहभागिता</a:t>
            </a:r>
          </a:p>
          <a:p>
            <a:pPr>
              <a:lnSpc>
                <a:spcPct val="150000"/>
              </a:lnSpc>
            </a:pPr>
            <a:r>
              <a:rPr lang="hi-IN" dirty="0">
                <a:solidFill>
                  <a:schemeClr val="tx1">
                    <a:lumMod val="95000"/>
                    <a:lumOff val="5000"/>
                  </a:schemeClr>
                </a:solidFill>
              </a:rPr>
              <a:t>परियोजना के लिए टीम प्रबंधन अत्‍यंत अनिवार्य, सभी को मालिकाना हक, सभी को प्रोत्‍साहन, यश, प्रतिष्‍ठा</a:t>
            </a:r>
          </a:p>
          <a:p>
            <a:pPr>
              <a:lnSpc>
                <a:spcPct val="150000"/>
              </a:lnSpc>
            </a:pPr>
            <a:r>
              <a:rPr lang="hi-IN" dirty="0">
                <a:solidFill>
                  <a:schemeClr val="tx1">
                    <a:lumMod val="95000"/>
                    <a:lumOff val="5000"/>
                  </a:schemeClr>
                </a:solidFill>
              </a:rPr>
              <a:t>लक्ष्‍य पर केन्द्रित होना आवश्‍यक, मान-अपमान, यश-अपयश से ऊपर उठने की </a:t>
            </a:r>
            <a:r>
              <a:rPr lang="hi-IN" dirty="0">
                <a:solidFill>
                  <a:schemeClr val="tx1">
                    <a:lumMod val="95000"/>
                    <a:lumOff val="5000"/>
                  </a:schemeClr>
                </a:solidFill>
              </a:rPr>
              <a:t>आवश्यकता </a:t>
            </a:r>
            <a:endParaRPr lang="hi-IN" dirty="0">
              <a:solidFill>
                <a:schemeClr val="tx1">
                  <a:lumMod val="95000"/>
                  <a:lumOff val="5000"/>
                </a:schemeClr>
              </a:solidFill>
            </a:endParaRPr>
          </a:p>
        </p:txBody>
      </p:sp>
    </p:spTree>
    <p:extLst>
      <p:ext uri="{BB962C8B-B14F-4D97-AF65-F5344CB8AC3E}">
        <p14:creationId xmlns:p14="http://schemas.microsoft.com/office/powerpoint/2010/main" val="616659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51658"/>
            <a:ext cx="8596668" cy="1028007"/>
          </a:xfrm>
        </p:spPr>
        <p:txBody>
          <a:bodyPr>
            <a:normAutofit/>
          </a:bodyPr>
          <a:lstStyle/>
          <a:p>
            <a:pPr>
              <a:lnSpc>
                <a:spcPct val="150000"/>
              </a:lnSpc>
            </a:pPr>
            <a:r>
              <a:rPr lang="hi-IN" sz="4000" b="1" dirty="0">
                <a:solidFill>
                  <a:schemeClr val="accent5"/>
                </a:solidFill>
              </a:rPr>
              <a:t>अग्रतर सलाह</a:t>
            </a:r>
            <a:endParaRPr lang="en-IN" sz="4000" b="1" dirty="0">
              <a:solidFill>
                <a:schemeClr val="accent5"/>
              </a:solidFill>
            </a:endParaRPr>
          </a:p>
        </p:txBody>
      </p:sp>
      <p:sp>
        <p:nvSpPr>
          <p:cNvPr id="3" name="Content Placeholder 2"/>
          <p:cNvSpPr>
            <a:spLocks noGrp="1"/>
          </p:cNvSpPr>
          <p:nvPr>
            <p:ph idx="1"/>
          </p:nvPr>
        </p:nvSpPr>
        <p:spPr>
          <a:xfrm>
            <a:off x="677334" y="1479665"/>
            <a:ext cx="8596668" cy="4561697"/>
          </a:xfrm>
        </p:spPr>
        <p:txBody>
          <a:bodyPr>
            <a:normAutofit fontScale="92500"/>
          </a:bodyPr>
          <a:lstStyle/>
          <a:p>
            <a:pPr>
              <a:lnSpc>
                <a:spcPct val="150000"/>
              </a:lnSpc>
            </a:pPr>
            <a:r>
              <a:rPr lang="hi-IN" sz="2000" dirty="0">
                <a:solidFill>
                  <a:schemeClr val="tx1">
                    <a:lumMod val="95000"/>
                    <a:lumOff val="5000"/>
                  </a:schemeClr>
                </a:solidFill>
              </a:rPr>
              <a:t>सदन के विभिन्न शाखाओं में समन्वय आवश्यक</a:t>
            </a:r>
          </a:p>
          <a:p>
            <a:pPr>
              <a:lnSpc>
                <a:spcPct val="150000"/>
              </a:lnSpc>
            </a:pPr>
            <a:r>
              <a:rPr lang="hi-IN" sz="2000" dirty="0">
                <a:solidFill>
                  <a:schemeClr val="tx1">
                    <a:lumMod val="95000"/>
                    <a:lumOff val="5000"/>
                  </a:schemeClr>
                </a:solidFill>
              </a:rPr>
              <a:t>द्विसदनात्‍मक सदन में समन्‍वय पर अधिक जोर</a:t>
            </a:r>
          </a:p>
          <a:p>
            <a:pPr>
              <a:lnSpc>
                <a:spcPct val="150000"/>
              </a:lnSpc>
            </a:pPr>
            <a:r>
              <a:rPr lang="hi-IN" sz="2000" dirty="0">
                <a:solidFill>
                  <a:schemeClr val="tx1">
                    <a:lumMod val="95000"/>
                    <a:lumOff val="5000"/>
                  </a:schemeClr>
                </a:solidFill>
              </a:rPr>
              <a:t>विधान मंडल को त्रिस्‍तरीय पंचायती राज व्यवस्थाओं से जोड़ना जरूरी</a:t>
            </a:r>
          </a:p>
          <a:p>
            <a:pPr>
              <a:lnSpc>
                <a:spcPct val="150000"/>
              </a:lnSpc>
            </a:pPr>
            <a:r>
              <a:rPr lang="hi-IN" sz="2000" dirty="0">
                <a:solidFill>
                  <a:schemeClr val="tx1">
                    <a:lumMod val="95000"/>
                    <a:lumOff val="5000"/>
                  </a:schemeClr>
                </a:solidFill>
              </a:rPr>
              <a:t>सदस्य हेतु जरूरी सूचनाओं का घोर अभाव, शोध आधारित तथ्यों का समावेश होना जरूरी</a:t>
            </a:r>
          </a:p>
          <a:p>
            <a:pPr>
              <a:lnSpc>
                <a:spcPct val="150000"/>
              </a:lnSpc>
            </a:pPr>
            <a:r>
              <a:rPr lang="hi-IN" sz="2000" dirty="0">
                <a:solidFill>
                  <a:schemeClr val="tx1">
                    <a:lumMod val="95000"/>
                    <a:lumOff val="5000"/>
                  </a:schemeClr>
                </a:solidFill>
              </a:rPr>
              <a:t>सदस्यों की प्रोफाईल निर्माण पर ध्यान देना आवश्यक, उसी तरह विषय एवं जिला प्रोफाईल का निर्माण भी आवश्यक</a:t>
            </a:r>
          </a:p>
          <a:p>
            <a:pPr>
              <a:lnSpc>
                <a:spcPct val="150000"/>
              </a:lnSpc>
            </a:pPr>
            <a:r>
              <a:rPr lang="hi-IN" sz="2000" dirty="0">
                <a:solidFill>
                  <a:schemeClr val="tx1">
                    <a:lumMod val="95000"/>
                    <a:lumOff val="5000"/>
                  </a:schemeClr>
                </a:solidFill>
              </a:rPr>
              <a:t>डिजिटल मीडिया (पेपर कटिंग सहित) की उपलब्‍धता आवश्यक</a:t>
            </a:r>
          </a:p>
          <a:p>
            <a:pPr>
              <a:lnSpc>
                <a:spcPct val="150000"/>
              </a:lnSpc>
            </a:pPr>
            <a:r>
              <a:rPr lang="hi-IN" sz="2000" dirty="0">
                <a:solidFill>
                  <a:schemeClr val="tx1">
                    <a:lumMod val="95000"/>
                    <a:lumOff val="5000"/>
                  </a:schemeClr>
                </a:solidFill>
              </a:rPr>
              <a:t>और भी बहुत कुछ</a:t>
            </a:r>
            <a:endParaRPr lang="hi-IN" sz="2000" dirty="0">
              <a:solidFill>
                <a:schemeClr val="tx1">
                  <a:lumMod val="95000"/>
                  <a:lumOff val="5000"/>
                </a:schemeClr>
              </a:solidFill>
            </a:endParaRPr>
          </a:p>
        </p:txBody>
      </p:sp>
    </p:spTree>
    <p:extLst>
      <p:ext uri="{BB962C8B-B14F-4D97-AF65-F5344CB8AC3E}">
        <p14:creationId xmlns:p14="http://schemas.microsoft.com/office/powerpoint/2010/main" val="584973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269" y="2767418"/>
            <a:ext cx="8596668" cy="3880773"/>
          </a:xfrm>
        </p:spPr>
        <p:txBody>
          <a:bodyPr/>
          <a:lstStyle/>
          <a:p>
            <a:pPr algn="ctr">
              <a:buNone/>
            </a:pPr>
            <a:r>
              <a:rPr lang="hi-IN" sz="4000" b="1" dirty="0">
                <a:solidFill>
                  <a:srgbClr val="C00000"/>
                </a:solidFill>
              </a:rPr>
              <a:t>धन्यवाद</a:t>
            </a:r>
            <a:r>
              <a:rPr lang="hi-IN" dirty="0" smtClean="0"/>
              <a:t> </a:t>
            </a:r>
            <a:endParaRPr lang="en-IN" dirty="0"/>
          </a:p>
        </p:txBody>
      </p:sp>
    </p:spTree>
    <p:extLst>
      <p:ext uri="{BB962C8B-B14F-4D97-AF65-F5344CB8AC3E}">
        <p14:creationId xmlns:p14="http://schemas.microsoft.com/office/powerpoint/2010/main" val="3783563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hi-IN" sz="4000" b="1" dirty="0" smtClean="0">
                <a:solidFill>
                  <a:srgbClr val="C00000"/>
                </a:solidFill>
              </a:rPr>
              <a:t>बिहार विधान परिषद् में नेवा परियोजना</a:t>
            </a:r>
            <a:r>
              <a:rPr lang="hi-IN" dirty="0"/>
              <a:t/>
            </a:r>
            <a:br>
              <a:rPr lang="hi-IN" dirty="0"/>
            </a:br>
            <a:endParaRPr lang="en-IN" b="1" i="1" dirty="0">
              <a:solidFill>
                <a:srgbClr val="0070C0"/>
              </a:solidFill>
            </a:endParaRPr>
          </a:p>
        </p:txBody>
      </p:sp>
      <p:graphicFrame>
        <p:nvGraphicFramePr>
          <p:cNvPr id="3" name="Diagram 2"/>
          <p:cNvGraphicFramePr/>
          <p:nvPr>
            <p:extLst>
              <p:ext uri="{D42A27DB-BD31-4B8C-83A1-F6EECF244321}">
                <p14:modId xmlns:p14="http://schemas.microsoft.com/office/powerpoint/2010/main" val="392632741"/>
              </p:ext>
            </p:extLst>
          </p:nvPr>
        </p:nvGraphicFramePr>
        <p:xfrm>
          <a:off x="677334" y="1687484"/>
          <a:ext cx="8691110" cy="408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1411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b="1" dirty="0">
                <a:solidFill>
                  <a:schemeClr val="accent5"/>
                </a:solidFill>
              </a:rPr>
              <a:t>कार्यरत मॉड्युल्‍स </a:t>
            </a:r>
            <a:endParaRPr lang="en-IN" b="1" dirty="0">
              <a:solidFill>
                <a:schemeClr val="accent5"/>
              </a:solidFill>
            </a:endParaRPr>
          </a:p>
        </p:txBody>
      </p:sp>
      <p:sp>
        <p:nvSpPr>
          <p:cNvPr id="3" name="Content Placeholder 2"/>
          <p:cNvSpPr>
            <a:spLocks noGrp="1"/>
          </p:cNvSpPr>
          <p:nvPr>
            <p:ph idx="1"/>
          </p:nvPr>
        </p:nvSpPr>
        <p:spPr>
          <a:xfrm>
            <a:off x="764771" y="1362567"/>
            <a:ext cx="8251536" cy="3880773"/>
          </a:xfrm>
        </p:spPr>
        <p:txBody>
          <a:bodyPr>
            <a:noAutofit/>
          </a:bodyPr>
          <a:lstStyle/>
          <a:p>
            <a:pPr>
              <a:buNone/>
            </a:pPr>
            <a:r>
              <a:rPr lang="hi-IN" sz="2400" dirty="0"/>
              <a:t>				</a:t>
            </a:r>
            <a:r>
              <a:rPr lang="en-IN" sz="2400" dirty="0"/>
              <a:t> </a:t>
            </a:r>
            <a:br>
              <a:rPr lang="en-IN" sz="2400" dirty="0"/>
            </a:br>
            <a:r>
              <a:rPr lang="hi-IN" sz="2400" dirty="0">
                <a:solidFill>
                  <a:schemeClr val="tx1">
                    <a:lumMod val="95000"/>
                    <a:lumOff val="5000"/>
                  </a:schemeClr>
                </a:solidFill>
              </a:rPr>
              <a:t>1. प्रश्‍न </a:t>
            </a:r>
            <a:endParaRPr lang="hi-IN" sz="2400" dirty="0" smtClean="0">
              <a:solidFill>
                <a:schemeClr val="tx1">
                  <a:lumMod val="95000"/>
                  <a:lumOff val="5000"/>
                </a:schemeClr>
              </a:solidFill>
            </a:endParaRPr>
          </a:p>
          <a:p>
            <a:pPr>
              <a:buNone/>
            </a:pPr>
            <a:r>
              <a:rPr lang="hi-IN" sz="2400" dirty="0" smtClean="0">
                <a:solidFill>
                  <a:schemeClr val="tx1">
                    <a:lumMod val="95000"/>
                    <a:lumOff val="5000"/>
                  </a:schemeClr>
                </a:solidFill>
              </a:rPr>
              <a:t>	</a:t>
            </a:r>
            <a:r>
              <a:rPr lang="hi-IN" sz="1100" dirty="0" smtClean="0">
                <a:solidFill>
                  <a:schemeClr val="tx1">
                    <a:lumMod val="95000"/>
                    <a:lumOff val="5000"/>
                  </a:schemeClr>
                </a:solidFill>
              </a:rPr>
              <a:t>	</a:t>
            </a:r>
            <a:r>
              <a:rPr lang="hi-IN" sz="2400" dirty="0" smtClean="0">
                <a:solidFill>
                  <a:schemeClr val="tx1">
                    <a:lumMod val="95000"/>
                    <a:lumOff val="5000"/>
                  </a:schemeClr>
                </a:solidFill>
              </a:rPr>
              <a:t>						</a:t>
            </a:r>
            <a:r>
              <a:rPr lang="en-IN" sz="2400" dirty="0" smtClean="0">
                <a:solidFill>
                  <a:schemeClr val="tx1">
                    <a:lumMod val="95000"/>
                    <a:lumOff val="5000"/>
                  </a:schemeClr>
                </a:solidFill>
              </a:rPr>
              <a:t/>
            </a:r>
            <a:br>
              <a:rPr lang="en-IN" sz="2400" dirty="0" smtClean="0">
                <a:solidFill>
                  <a:schemeClr val="tx1">
                    <a:lumMod val="95000"/>
                    <a:lumOff val="5000"/>
                  </a:schemeClr>
                </a:solidFill>
              </a:rPr>
            </a:br>
            <a:r>
              <a:rPr lang="hi-IN" sz="2400" dirty="0" smtClean="0">
                <a:solidFill>
                  <a:schemeClr val="tx1">
                    <a:lumMod val="95000"/>
                    <a:lumOff val="5000"/>
                  </a:schemeClr>
                </a:solidFill>
              </a:rPr>
              <a:t>2. नोटिस : </a:t>
            </a:r>
            <a:r>
              <a:rPr lang="hi-IN" sz="2400" dirty="0">
                <a:solidFill>
                  <a:schemeClr val="tx1">
                    <a:lumMod val="95000"/>
                    <a:lumOff val="5000"/>
                  </a:schemeClr>
                </a:solidFill>
              </a:rPr>
              <a:t>ध्यानाकर्षण/निवेदन/संकल्प/शून्‍यकाल </a:t>
            </a:r>
            <a:r>
              <a:rPr lang="hi-IN" sz="2400" dirty="0" smtClean="0">
                <a:solidFill>
                  <a:schemeClr val="tx1">
                    <a:lumMod val="95000"/>
                    <a:lumOff val="5000"/>
                  </a:schemeClr>
                </a:solidFill>
              </a:rPr>
              <a:t>इत्‍यादि।</a:t>
            </a:r>
          </a:p>
          <a:p>
            <a:pPr>
              <a:buNone/>
            </a:pPr>
            <a:r>
              <a:rPr lang="en-IN" sz="2400" dirty="0">
                <a:solidFill>
                  <a:schemeClr val="tx1">
                    <a:lumMod val="95000"/>
                    <a:lumOff val="5000"/>
                  </a:schemeClr>
                </a:solidFill>
              </a:rPr>
              <a:t/>
            </a:r>
            <a:br>
              <a:rPr lang="en-IN" sz="2400" dirty="0">
                <a:solidFill>
                  <a:schemeClr val="tx1">
                    <a:lumMod val="95000"/>
                    <a:lumOff val="5000"/>
                  </a:schemeClr>
                </a:solidFill>
              </a:rPr>
            </a:br>
            <a:r>
              <a:rPr lang="hi-IN" sz="2400" dirty="0">
                <a:solidFill>
                  <a:schemeClr val="tx1">
                    <a:lumMod val="95000"/>
                    <a:lumOff val="5000"/>
                  </a:schemeClr>
                </a:solidFill>
              </a:rPr>
              <a:t>3. डिजिटल हाऊस </a:t>
            </a:r>
            <a:r>
              <a:rPr lang="hi-IN" sz="2400" dirty="0" smtClean="0">
                <a:solidFill>
                  <a:schemeClr val="tx1">
                    <a:lumMod val="95000"/>
                    <a:lumOff val="5000"/>
                  </a:schemeClr>
                </a:solidFill>
              </a:rPr>
              <a:t>मॉड्युल</a:t>
            </a:r>
            <a:endParaRPr lang="hi-IN" sz="2400" dirty="0">
              <a:solidFill>
                <a:schemeClr val="tx1">
                  <a:lumMod val="95000"/>
                  <a:lumOff val="5000"/>
                </a:schemeClr>
              </a:solidFill>
            </a:endParaRPr>
          </a:p>
          <a:p>
            <a:pPr marL="0" indent="0">
              <a:buNone/>
            </a:pPr>
            <a:endParaRPr lang="hi-IN" sz="2400" dirty="0"/>
          </a:p>
          <a:p>
            <a:pPr marL="0" indent="0">
              <a:buNone/>
            </a:pPr>
            <a:r>
              <a:rPr lang="hi-IN" sz="2400" b="1" dirty="0" smtClean="0">
                <a:solidFill>
                  <a:schemeClr val="accent5"/>
                </a:solidFill>
              </a:rPr>
              <a:t>अन्‍य सुविधाएं </a:t>
            </a:r>
            <a:r>
              <a:rPr lang="en-IN" sz="2400" dirty="0"/>
              <a:t/>
            </a:r>
            <a:br>
              <a:rPr lang="en-IN" sz="2400" dirty="0"/>
            </a:br>
            <a:r>
              <a:rPr lang="en-IN" sz="2400" dirty="0"/>
              <a:t> </a:t>
            </a:r>
            <a:br>
              <a:rPr lang="en-IN" sz="2400" dirty="0"/>
            </a:br>
            <a:r>
              <a:rPr lang="hi-IN" sz="2400" dirty="0">
                <a:solidFill>
                  <a:schemeClr val="tx1">
                    <a:lumMod val="95000"/>
                    <a:lumOff val="5000"/>
                  </a:schemeClr>
                </a:solidFill>
              </a:rPr>
              <a:t>वेबकास्टिंग</a:t>
            </a:r>
            <a:r>
              <a:rPr lang="en-IN" sz="2400" dirty="0">
                <a:solidFill>
                  <a:schemeClr val="tx1">
                    <a:lumMod val="95000"/>
                    <a:lumOff val="5000"/>
                  </a:schemeClr>
                </a:solidFill>
              </a:rPr>
              <a:t>, </a:t>
            </a:r>
            <a:r>
              <a:rPr lang="hi-IN" sz="2400" dirty="0">
                <a:solidFill>
                  <a:schemeClr val="tx1">
                    <a:lumMod val="95000"/>
                    <a:lumOff val="5000"/>
                  </a:schemeClr>
                </a:solidFill>
              </a:rPr>
              <a:t>डिजिटल ऑडियो रिकॉर्डिंग एवं वीडियो क्लिपिंग्‍स</a:t>
            </a:r>
            <a:endParaRPr lang="en-IN" sz="2400" dirty="0">
              <a:solidFill>
                <a:schemeClr val="tx1">
                  <a:lumMod val="95000"/>
                  <a:lumOff val="5000"/>
                </a:schemeClr>
              </a:solidFill>
            </a:endParaRPr>
          </a:p>
        </p:txBody>
      </p:sp>
    </p:spTree>
    <p:extLst>
      <p:ext uri="{BB962C8B-B14F-4D97-AF65-F5344CB8AC3E}">
        <p14:creationId xmlns:p14="http://schemas.microsoft.com/office/powerpoint/2010/main" val="3558113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4000" b="1" dirty="0">
                <a:solidFill>
                  <a:schemeClr val="accent5"/>
                </a:solidFill>
              </a:rPr>
              <a:t>नेवा का मूर्त्त लाभ</a:t>
            </a:r>
            <a:endParaRPr lang="en-IN" sz="4000" b="1" dirty="0">
              <a:solidFill>
                <a:schemeClr val="accent5"/>
              </a:solidFill>
            </a:endParaRPr>
          </a:p>
        </p:txBody>
      </p:sp>
      <p:sp>
        <p:nvSpPr>
          <p:cNvPr id="3" name="Content Placeholder 2"/>
          <p:cNvSpPr>
            <a:spLocks noGrp="1"/>
          </p:cNvSpPr>
          <p:nvPr>
            <p:ph idx="1"/>
          </p:nvPr>
        </p:nvSpPr>
        <p:spPr>
          <a:xfrm>
            <a:off x="677334" y="1446415"/>
            <a:ext cx="8596668" cy="4594947"/>
          </a:xfrm>
        </p:spPr>
        <p:txBody>
          <a:bodyPr>
            <a:noAutofit/>
          </a:bodyPr>
          <a:lstStyle/>
          <a:p>
            <a:pPr>
              <a:lnSpc>
                <a:spcPct val="150000"/>
              </a:lnSpc>
            </a:pPr>
            <a:r>
              <a:rPr lang="hi-IN" sz="2400" dirty="0">
                <a:solidFill>
                  <a:schemeClr val="tx1">
                    <a:lumMod val="95000"/>
                    <a:lumOff val="5000"/>
                  </a:schemeClr>
                </a:solidFill>
              </a:rPr>
              <a:t>कार्यसूची (एजेंडा पेपर) </a:t>
            </a:r>
            <a:r>
              <a:rPr lang="hi-IN" sz="2400" dirty="0" smtClean="0">
                <a:solidFill>
                  <a:schemeClr val="tx1">
                    <a:lumMod val="95000"/>
                    <a:lumOff val="5000"/>
                  </a:schemeClr>
                </a:solidFill>
              </a:rPr>
              <a:t>के प्रिंट की </a:t>
            </a:r>
            <a:r>
              <a:rPr lang="hi-IN" sz="2400" dirty="0">
                <a:solidFill>
                  <a:schemeClr val="tx1">
                    <a:lumMod val="95000"/>
                    <a:lumOff val="5000"/>
                  </a:schemeClr>
                </a:solidFill>
              </a:rPr>
              <a:t>आवश्यकता </a:t>
            </a:r>
            <a:r>
              <a:rPr lang="hi-IN" sz="2400" dirty="0" smtClean="0">
                <a:solidFill>
                  <a:schemeClr val="tx1">
                    <a:lumMod val="95000"/>
                    <a:lumOff val="5000"/>
                  </a:schemeClr>
                </a:solidFill>
              </a:rPr>
              <a:t>नहीं</a:t>
            </a:r>
            <a:r>
              <a:rPr lang="hi-IN" sz="2400" dirty="0" smtClean="0">
                <a:solidFill>
                  <a:schemeClr val="tx1">
                    <a:lumMod val="95000"/>
                    <a:lumOff val="5000"/>
                  </a:schemeClr>
                </a:solidFill>
              </a:rPr>
              <a:t>, कागज की खपत में बहुत हद तक कमी </a:t>
            </a:r>
          </a:p>
          <a:p>
            <a:endParaRPr lang="hi-IN" sz="1100" dirty="0">
              <a:solidFill>
                <a:schemeClr val="tx1">
                  <a:lumMod val="95000"/>
                  <a:lumOff val="5000"/>
                </a:schemeClr>
              </a:solidFill>
            </a:endParaRPr>
          </a:p>
          <a:p>
            <a:r>
              <a:rPr lang="hi-IN" sz="2400" dirty="0" smtClean="0">
                <a:solidFill>
                  <a:schemeClr val="tx1">
                    <a:lumMod val="95000"/>
                    <a:lumOff val="5000"/>
                  </a:schemeClr>
                </a:solidFill>
              </a:rPr>
              <a:t>द्वैध </a:t>
            </a:r>
            <a:r>
              <a:rPr lang="hi-IN" sz="2400" dirty="0">
                <a:solidFill>
                  <a:schemeClr val="tx1">
                    <a:lumMod val="95000"/>
                    <a:lumOff val="5000"/>
                  </a:schemeClr>
                </a:solidFill>
              </a:rPr>
              <a:t>(</a:t>
            </a:r>
            <a:r>
              <a:rPr lang="en-US" sz="2400" dirty="0" err="1">
                <a:solidFill>
                  <a:schemeClr val="tx1">
                    <a:lumMod val="95000"/>
                    <a:lumOff val="5000"/>
                  </a:schemeClr>
                </a:solidFill>
              </a:rPr>
              <a:t>Hibrid</a:t>
            </a:r>
            <a:r>
              <a:rPr lang="en-US" sz="2400" dirty="0">
                <a:solidFill>
                  <a:schemeClr val="tx1">
                    <a:lumMod val="95000"/>
                    <a:lumOff val="5000"/>
                  </a:schemeClr>
                </a:solidFill>
              </a:rPr>
              <a:t>) </a:t>
            </a:r>
            <a:r>
              <a:rPr lang="hi-IN" sz="2400" dirty="0">
                <a:solidFill>
                  <a:schemeClr val="tx1">
                    <a:lumMod val="95000"/>
                    <a:lumOff val="5000"/>
                  </a:schemeClr>
                </a:solidFill>
              </a:rPr>
              <a:t>प्रणाली के कारण कागज की खपत शून्‍य स्‍तर पर </a:t>
            </a:r>
            <a:r>
              <a:rPr lang="hi-IN" sz="2400" dirty="0" smtClean="0">
                <a:solidFill>
                  <a:schemeClr val="tx1">
                    <a:lumMod val="95000"/>
                    <a:lumOff val="5000"/>
                  </a:schemeClr>
                </a:solidFill>
              </a:rPr>
              <a:t>नहीं</a:t>
            </a:r>
          </a:p>
          <a:p>
            <a:endParaRPr lang="hi-IN" sz="600" dirty="0">
              <a:solidFill>
                <a:schemeClr val="tx1">
                  <a:lumMod val="95000"/>
                  <a:lumOff val="5000"/>
                </a:schemeClr>
              </a:solidFill>
            </a:endParaRPr>
          </a:p>
          <a:p>
            <a:r>
              <a:rPr lang="hi-IN" sz="2400" dirty="0">
                <a:solidFill>
                  <a:schemeClr val="tx1">
                    <a:lumMod val="95000"/>
                    <a:lumOff val="5000"/>
                  </a:schemeClr>
                </a:solidFill>
              </a:rPr>
              <a:t>द्वैध प्रणाली समाप्ति के बाद सम्‍पूर्ण प्रबंधन </a:t>
            </a:r>
            <a:r>
              <a:rPr lang="hi-IN" sz="2400" dirty="0" smtClean="0">
                <a:solidFill>
                  <a:schemeClr val="tx1">
                    <a:lumMod val="95000"/>
                    <a:lumOff val="5000"/>
                  </a:schemeClr>
                </a:solidFill>
              </a:rPr>
              <a:t>डिजिटल</a:t>
            </a:r>
          </a:p>
          <a:p>
            <a:endParaRPr lang="hi-IN" sz="1000" dirty="0" smtClean="0">
              <a:solidFill>
                <a:schemeClr val="tx1">
                  <a:lumMod val="95000"/>
                  <a:lumOff val="5000"/>
                </a:schemeClr>
              </a:solidFill>
            </a:endParaRPr>
          </a:p>
          <a:p>
            <a:r>
              <a:rPr lang="hi-IN" sz="2400" dirty="0" smtClean="0">
                <a:solidFill>
                  <a:schemeClr val="tx1">
                    <a:lumMod val="95000"/>
                    <a:lumOff val="5000"/>
                  </a:schemeClr>
                </a:solidFill>
              </a:rPr>
              <a:t>उत्तर वितरण की आवश्‍यकता नहीं </a:t>
            </a:r>
          </a:p>
          <a:p>
            <a:endParaRPr lang="hi-IN" sz="1200" dirty="0">
              <a:solidFill>
                <a:schemeClr val="tx1">
                  <a:lumMod val="95000"/>
                  <a:lumOff val="5000"/>
                </a:schemeClr>
              </a:solidFill>
            </a:endParaRPr>
          </a:p>
          <a:p>
            <a:r>
              <a:rPr lang="hi-IN" sz="2400" dirty="0">
                <a:solidFill>
                  <a:schemeClr val="tx1">
                    <a:lumMod val="95000"/>
                    <a:lumOff val="5000"/>
                  </a:schemeClr>
                </a:solidFill>
              </a:rPr>
              <a:t>पेपरलेस प्रणाली आरंभ </a:t>
            </a:r>
            <a:endParaRPr lang="en-IN" sz="2400" dirty="0">
              <a:solidFill>
                <a:schemeClr val="tx1">
                  <a:lumMod val="95000"/>
                  <a:lumOff val="5000"/>
                </a:schemeClr>
              </a:solidFill>
            </a:endParaRPr>
          </a:p>
        </p:txBody>
      </p:sp>
    </p:spTree>
    <p:extLst>
      <p:ext uri="{BB962C8B-B14F-4D97-AF65-F5344CB8AC3E}">
        <p14:creationId xmlns:p14="http://schemas.microsoft.com/office/powerpoint/2010/main" val="3191191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3770"/>
            <a:ext cx="10515600" cy="1254035"/>
          </a:xfrm>
        </p:spPr>
        <p:txBody>
          <a:bodyPr>
            <a:normAutofit/>
          </a:bodyPr>
          <a:lstStyle/>
          <a:p>
            <a:r>
              <a:rPr lang="hi-IN" sz="4000" b="1" dirty="0">
                <a:solidFill>
                  <a:schemeClr val="accent5"/>
                </a:solidFill>
              </a:rPr>
              <a:t>अमूर्त्त लाभ</a:t>
            </a:r>
            <a:r>
              <a:rPr lang="hi-IN" sz="4000" b="1" dirty="0"/>
              <a:t> </a:t>
            </a:r>
            <a:endParaRPr lang="en-IN" sz="4000" b="1" dirty="0"/>
          </a:p>
        </p:txBody>
      </p:sp>
      <p:sp>
        <p:nvSpPr>
          <p:cNvPr id="3" name="Rectangle 2"/>
          <p:cNvSpPr/>
          <p:nvPr/>
        </p:nvSpPr>
        <p:spPr>
          <a:xfrm>
            <a:off x="838199" y="2108583"/>
            <a:ext cx="8787939" cy="2677656"/>
          </a:xfrm>
          <a:prstGeom prst="rect">
            <a:avLst/>
          </a:prstGeom>
        </p:spPr>
        <p:txBody>
          <a:bodyPr wrap="square">
            <a:spAutoFit/>
          </a:bodyPr>
          <a:lstStyle/>
          <a:p>
            <a:pPr marL="457200" indent="-457200">
              <a:buFont typeface="+mj-lt"/>
              <a:buAutoNum type="arabicParenR"/>
            </a:pPr>
            <a:r>
              <a:rPr lang="en-IN" sz="2400" dirty="0" err="1" smtClean="0"/>
              <a:t>मा.सदस्‍यों</a:t>
            </a:r>
            <a:r>
              <a:rPr lang="en-IN" sz="2400" dirty="0" smtClean="0"/>
              <a:t> </a:t>
            </a:r>
            <a:r>
              <a:rPr lang="en-IN" sz="2400" dirty="0" err="1"/>
              <a:t>के</a:t>
            </a:r>
            <a:r>
              <a:rPr lang="en-IN" sz="2400" dirty="0"/>
              <a:t> </a:t>
            </a:r>
            <a:r>
              <a:rPr lang="en-IN" sz="2400" dirty="0" err="1"/>
              <a:t>लिए</a:t>
            </a:r>
            <a:r>
              <a:rPr lang="en-IN" sz="2400" dirty="0"/>
              <a:t> </a:t>
            </a:r>
            <a:r>
              <a:rPr lang="en-IN" sz="2400" dirty="0" err="1"/>
              <a:t>दूरी</a:t>
            </a:r>
            <a:r>
              <a:rPr lang="en-IN" sz="2400" dirty="0"/>
              <a:t>, </a:t>
            </a:r>
            <a:r>
              <a:rPr lang="en-IN" sz="2400" dirty="0" err="1"/>
              <a:t>समय</a:t>
            </a:r>
            <a:r>
              <a:rPr lang="en-IN" sz="2400" dirty="0"/>
              <a:t> </a:t>
            </a:r>
            <a:r>
              <a:rPr lang="en-IN" sz="2400" dirty="0" err="1"/>
              <a:t>और</a:t>
            </a:r>
            <a:r>
              <a:rPr lang="en-IN" sz="2400" dirty="0"/>
              <a:t> </a:t>
            </a:r>
            <a:r>
              <a:rPr lang="en-IN" sz="2400" dirty="0" err="1"/>
              <a:t>स्‍थान</a:t>
            </a:r>
            <a:r>
              <a:rPr lang="en-IN" sz="2400" dirty="0"/>
              <a:t> </a:t>
            </a:r>
            <a:r>
              <a:rPr lang="en-IN" sz="2400" dirty="0" err="1"/>
              <a:t>की</a:t>
            </a:r>
            <a:r>
              <a:rPr lang="en-IN" sz="2400" dirty="0"/>
              <a:t> </a:t>
            </a:r>
            <a:r>
              <a:rPr lang="hi-IN" sz="2400" dirty="0"/>
              <a:t>बाध्यता </a:t>
            </a:r>
            <a:r>
              <a:rPr lang="hi-IN" sz="2400" dirty="0" smtClean="0"/>
              <a:t>समाप्त</a:t>
            </a:r>
            <a:endParaRPr lang="en-US" sz="2400" dirty="0"/>
          </a:p>
          <a:p>
            <a:pPr marL="457200" indent="-457200">
              <a:buFont typeface="+mj-lt"/>
              <a:buAutoNum type="arabicParenR"/>
            </a:pPr>
            <a:endParaRPr lang="en-IN" sz="2400" dirty="0" smtClean="0"/>
          </a:p>
          <a:p>
            <a:pPr marL="457200" indent="-457200">
              <a:buFont typeface="+mj-lt"/>
              <a:buAutoNum type="arabicParenR"/>
            </a:pPr>
            <a:r>
              <a:rPr lang="en-IN" sz="2400" dirty="0" err="1" smtClean="0"/>
              <a:t>प्रश्‍नों</a:t>
            </a:r>
            <a:r>
              <a:rPr lang="en-IN" sz="2400" dirty="0" smtClean="0"/>
              <a:t> </a:t>
            </a:r>
            <a:r>
              <a:rPr lang="en-IN" sz="2400" dirty="0" err="1" smtClean="0"/>
              <a:t>की</a:t>
            </a:r>
            <a:r>
              <a:rPr lang="en-IN" sz="2400" dirty="0" smtClean="0"/>
              <a:t> </a:t>
            </a:r>
            <a:r>
              <a:rPr lang="hi-IN" sz="2400" dirty="0"/>
              <a:t>संख्या</a:t>
            </a:r>
            <a:r>
              <a:rPr lang="en-IN" sz="2400" dirty="0" smtClean="0"/>
              <a:t> </a:t>
            </a:r>
            <a:r>
              <a:rPr lang="en-IN" sz="2400" dirty="0" err="1" smtClean="0"/>
              <a:t>में</a:t>
            </a:r>
            <a:r>
              <a:rPr lang="en-IN" sz="2400" dirty="0" smtClean="0"/>
              <a:t> </a:t>
            </a:r>
            <a:r>
              <a:rPr lang="en-IN" sz="2400" dirty="0" err="1" smtClean="0"/>
              <a:t>वृद्धि</a:t>
            </a:r>
            <a:r>
              <a:rPr lang="en-IN" sz="2400" dirty="0" smtClean="0"/>
              <a:t> </a:t>
            </a:r>
          </a:p>
          <a:p>
            <a:pPr marL="457200" indent="-457200">
              <a:buFont typeface="+mj-lt"/>
              <a:buAutoNum type="arabicParenR"/>
            </a:pPr>
            <a:endParaRPr lang="en-IN" sz="2400" dirty="0" smtClean="0"/>
          </a:p>
          <a:p>
            <a:pPr marL="457200" indent="-457200">
              <a:buFont typeface="+mj-lt"/>
              <a:buAutoNum type="arabicParenR"/>
            </a:pPr>
            <a:r>
              <a:rPr lang="en-IN" sz="2400" dirty="0" err="1" smtClean="0"/>
              <a:t>विभाग</a:t>
            </a:r>
            <a:r>
              <a:rPr lang="en-IN" sz="2400" dirty="0" smtClean="0"/>
              <a:t> </a:t>
            </a:r>
            <a:r>
              <a:rPr lang="en-IN" sz="2400" dirty="0" err="1"/>
              <a:t>को</a:t>
            </a:r>
            <a:r>
              <a:rPr lang="en-IN" sz="2400" dirty="0"/>
              <a:t> </a:t>
            </a:r>
            <a:r>
              <a:rPr lang="en-IN" sz="2400" dirty="0" err="1"/>
              <a:t>भेजना</a:t>
            </a:r>
            <a:r>
              <a:rPr lang="en-IN" sz="2400" dirty="0"/>
              <a:t> </a:t>
            </a:r>
            <a:r>
              <a:rPr lang="en-IN" sz="2400" dirty="0" err="1"/>
              <a:t>और</a:t>
            </a:r>
            <a:r>
              <a:rPr lang="en-IN" sz="2400" dirty="0"/>
              <a:t> </a:t>
            </a:r>
            <a:r>
              <a:rPr lang="en-IN" sz="2400" dirty="0" err="1"/>
              <a:t>विभाग</a:t>
            </a:r>
            <a:r>
              <a:rPr lang="en-IN" sz="2400" dirty="0"/>
              <a:t> </a:t>
            </a:r>
            <a:r>
              <a:rPr lang="en-IN" sz="2400" dirty="0" err="1"/>
              <a:t>से</a:t>
            </a:r>
            <a:r>
              <a:rPr lang="en-IN" sz="2400" dirty="0"/>
              <a:t> </a:t>
            </a:r>
            <a:r>
              <a:rPr lang="en-IN" sz="2400" dirty="0" err="1"/>
              <a:t>उत्तर</a:t>
            </a:r>
            <a:r>
              <a:rPr lang="en-IN" sz="2400" dirty="0"/>
              <a:t> </a:t>
            </a:r>
            <a:r>
              <a:rPr lang="en-IN" sz="2400" dirty="0" err="1"/>
              <a:t>प्राप्‍त</a:t>
            </a:r>
            <a:r>
              <a:rPr lang="en-IN" sz="2400" dirty="0"/>
              <a:t> </a:t>
            </a:r>
            <a:r>
              <a:rPr lang="en-IN" sz="2400" dirty="0" err="1"/>
              <a:t>करना</a:t>
            </a:r>
            <a:r>
              <a:rPr lang="en-IN" sz="2400" dirty="0"/>
              <a:t> </a:t>
            </a:r>
            <a:r>
              <a:rPr lang="hi-IN" sz="2400" dirty="0"/>
              <a:t>अत्यधिक</a:t>
            </a:r>
            <a:r>
              <a:rPr lang="en-IN" sz="2400" dirty="0" smtClean="0"/>
              <a:t> </a:t>
            </a:r>
            <a:r>
              <a:rPr lang="en-IN" sz="2400" dirty="0" err="1"/>
              <a:t>आसान</a:t>
            </a:r>
            <a:r>
              <a:rPr lang="en-IN" sz="2400" dirty="0"/>
              <a:t>,</a:t>
            </a:r>
          </a:p>
          <a:p>
            <a:pPr marL="457200" indent="-457200">
              <a:buFont typeface="+mj-lt"/>
              <a:buAutoNum type="arabicParenR"/>
            </a:pPr>
            <a:endParaRPr lang="en-IN" sz="2400" dirty="0"/>
          </a:p>
          <a:p>
            <a:pPr marL="457200" indent="-457200">
              <a:buFont typeface="+mj-lt"/>
              <a:buAutoNum type="arabicParenR"/>
            </a:pPr>
            <a:r>
              <a:rPr lang="hi-IN" sz="2400" dirty="0"/>
              <a:t>प्राप्त</a:t>
            </a:r>
            <a:r>
              <a:rPr lang="en-IN" sz="2400" dirty="0" smtClean="0"/>
              <a:t> </a:t>
            </a:r>
            <a:r>
              <a:rPr lang="en-IN" sz="2400" dirty="0" err="1"/>
              <a:t>उत्तरों</a:t>
            </a:r>
            <a:r>
              <a:rPr lang="en-IN" sz="2400" dirty="0"/>
              <a:t> </a:t>
            </a:r>
            <a:r>
              <a:rPr lang="en-IN" sz="2400" dirty="0" err="1"/>
              <a:t>की</a:t>
            </a:r>
            <a:r>
              <a:rPr lang="en-IN" sz="2400" dirty="0"/>
              <a:t> </a:t>
            </a:r>
            <a:r>
              <a:rPr lang="hi-IN" sz="2400" dirty="0"/>
              <a:t>संख्या में अत्यधिक वृद्धि</a:t>
            </a:r>
            <a:r>
              <a:rPr lang="en-IN" sz="2400" dirty="0" smtClean="0"/>
              <a:t>, </a:t>
            </a:r>
            <a:endParaRPr lang="en-IN" sz="2400" dirty="0"/>
          </a:p>
        </p:txBody>
      </p:sp>
    </p:spTree>
    <p:extLst>
      <p:ext uri="{BB962C8B-B14F-4D97-AF65-F5344CB8AC3E}">
        <p14:creationId xmlns:p14="http://schemas.microsoft.com/office/powerpoint/2010/main" val="1644373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4000" b="1" dirty="0">
                <a:solidFill>
                  <a:schemeClr val="accent5"/>
                </a:solidFill>
              </a:rPr>
              <a:t>गुणवत्ता में वृद्धि</a:t>
            </a:r>
            <a:r>
              <a:rPr lang="hi-IN" sz="4000" b="1" dirty="0"/>
              <a:t> </a:t>
            </a:r>
            <a:endParaRPr lang="en-IN" sz="4000" b="1" dirty="0"/>
          </a:p>
        </p:txBody>
      </p:sp>
      <p:sp>
        <p:nvSpPr>
          <p:cNvPr id="3" name="Content Placeholder 2"/>
          <p:cNvSpPr>
            <a:spLocks noGrp="1"/>
          </p:cNvSpPr>
          <p:nvPr>
            <p:ph idx="1"/>
          </p:nvPr>
        </p:nvSpPr>
        <p:spPr>
          <a:xfrm>
            <a:off x="677334" y="1628574"/>
            <a:ext cx="8317037" cy="3880773"/>
          </a:xfrm>
        </p:spPr>
        <p:txBody>
          <a:bodyPr>
            <a:noAutofit/>
          </a:bodyPr>
          <a:lstStyle/>
          <a:p>
            <a:pPr lvl="0" algn="just" eaLnBrk="0" fontAlgn="base" hangingPunct="0">
              <a:lnSpc>
                <a:spcPct val="150000"/>
              </a:lnSpc>
              <a:spcBef>
                <a:spcPct val="0"/>
              </a:spcBef>
              <a:spcAft>
                <a:spcPct val="0"/>
              </a:spcAft>
              <a:buFont typeface="Wingdings" panose="05000000000000000000" pitchFamily="2" charset="2"/>
              <a:buChar char="Ø"/>
            </a:pPr>
            <a:r>
              <a:rPr lang="hi-IN" altLang="en-US" sz="2000" dirty="0" smtClean="0">
                <a:solidFill>
                  <a:schemeClr val="tx1">
                    <a:lumMod val="95000"/>
                    <a:lumOff val="5000"/>
                  </a:schemeClr>
                </a:solidFill>
                <a:latin typeface="Arial Unicode MS"/>
                <a:ea typeface="Times New Roman" panose="02020603050405020304" pitchFamily="18" charset="0"/>
              </a:rPr>
              <a:t>मंत्री द्वारा उत्तर का पाठ नहीं होने के </a:t>
            </a:r>
            <a:r>
              <a:rPr lang="hi-IN" altLang="en-US" sz="2000" dirty="0">
                <a:solidFill>
                  <a:schemeClr val="tx1">
                    <a:lumMod val="95000"/>
                    <a:lumOff val="5000"/>
                  </a:schemeClr>
                </a:solidFill>
                <a:latin typeface="Arial Unicode MS"/>
                <a:ea typeface="Times New Roman" panose="02020603050405020304" pitchFamily="18" charset="0"/>
              </a:rPr>
              <a:t>कारण </a:t>
            </a:r>
            <a:r>
              <a:rPr lang="hi-IN" altLang="en-US" sz="2000" dirty="0" smtClean="0">
                <a:solidFill>
                  <a:schemeClr val="tx1">
                    <a:lumMod val="95000"/>
                    <a:lumOff val="5000"/>
                  </a:schemeClr>
                </a:solidFill>
                <a:latin typeface="Arial Unicode MS"/>
                <a:ea typeface="Times New Roman" panose="02020603050405020304" pitchFamily="18" charset="0"/>
              </a:rPr>
              <a:t>प्रश्‍नकाल </a:t>
            </a:r>
            <a:r>
              <a:rPr lang="hi-IN" altLang="en-US" sz="2000" dirty="0" smtClean="0">
                <a:solidFill>
                  <a:schemeClr val="tx1">
                    <a:lumMod val="95000"/>
                    <a:lumOff val="5000"/>
                  </a:schemeClr>
                </a:solidFill>
                <a:latin typeface="Arial Unicode MS"/>
                <a:ea typeface="Times New Roman" panose="02020603050405020304" pitchFamily="18" charset="0"/>
              </a:rPr>
              <a:t>में समय की बचत, </a:t>
            </a:r>
            <a:r>
              <a:rPr lang="hi-IN" altLang="en-US" sz="2000" dirty="0" smtClean="0">
                <a:solidFill>
                  <a:schemeClr val="tx1">
                    <a:lumMod val="95000"/>
                    <a:lumOff val="5000"/>
                  </a:schemeClr>
                </a:solidFill>
                <a:latin typeface="Arial Unicode MS"/>
                <a:ea typeface="Times New Roman" panose="02020603050405020304" pitchFamily="18" charset="0"/>
                <a:cs typeface="Courier New" panose="02070309020205020404" pitchFamily="49" charset="0"/>
              </a:rPr>
              <a:t>कार्यसूची के सभी प्रश्‍नों का सदन में उत्त्‍रित होना सुखद</a:t>
            </a:r>
          </a:p>
          <a:p>
            <a:pPr algn="just" eaLnBrk="0" fontAlgn="base" hangingPunct="0">
              <a:lnSpc>
                <a:spcPct val="150000"/>
              </a:lnSpc>
              <a:spcBef>
                <a:spcPct val="0"/>
              </a:spcBef>
              <a:spcAft>
                <a:spcPct val="0"/>
              </a:spcAft>
              <a:buFont typeface="Wingdings" panose="05000000000000000000" pitchFamily="2" charset="2"/>
              <a:buChar char="Ø"/>
            </a:pPr>
            <a:endParaRPr lang="hi-IN" altLang="en-US" sz="2000" dirty="0">
              <a:solidFill>
                <a:schemeClr val="tx1">
                  <a:lumMod val="95000"/>
                  <a:lumOff val="5000"/>
                </a:schemeClr>
              </a:solidFill>
              <a:latin typeface="Arial Unicode MS"/>
              <a:ea typeface="Times New Roman" panose="02020603050405020304" pitchFamily="18" charset="0"/>
            </a:endParaRPr>
          </a:p>
          <a:p>
            <a:pPr algn="just" eaLnBrk="0" fontAlgn="base" hangingPunct="0">
              <a:lnSpc>
                <a:spcPct val="150000"/>
              </a:lnSpc>
              <a:spcBef>
                <a:spcPct val="0"/>
              </a:spcBef>
              <a:spcAft>
                <a:spcPct val="0"/>
              </a:spcAft>
              <a:buFont typeface="Wingdings" panose="05000000000000000000" pitchFamily="2" charset="2"/>
              <a:buChar char="Ø"/>
            </a:pPr>
            <a:r>
              <a:rPr lang="hi-IN" altLang="en-US" sz="2000" dirty="0" smtClean="0">
                <a:solidFill>
                  <a:schemeClr val="tx1">
                    <a:lumMod val="95000"/>
                    <a:lumOff val="5000"/>
                  </a:schemeClr>
                </a:solidFill>
                <a:latin typeface="Arial Unicode MS"/>
                <a:ea typeface="Times New Roman" panose="02020603050405020304" pitchFamily="18" charset="0"/>
              </a:rPr>
              <a:t>प्रश्‍नों </a:t>
            </a:r>
            <a:r>
              <a:rPr lang="hi-IN" altLang="en-US" sz="2000" dirty="0">
                <a:solidFill>
                  <a:schemeClr val="tx1">
                    <a:lumMod val="95000"/>
                    <a:lumOff val="5000"/>
                  </a:schemeClr>
                </a:solidFill>
                <a:latin typeface="Arial Unicode MS"/>
                <a:ea typeface="Times New Roman" panose="02020603050405020304" pitchFamily="18" charset="0"/>
              </a:rPr>
              <a:t>की </a:t>
            </a:r>
            <a:r>
              <a:rPr lang="hi-IN" altLang="en-US" sz="2000" dirty="0">
                <a:solidFill>
                  <a:schemeClr val="tx1">
                    <a:lumMod val="95000"/>
                    <a:lumOff val="5000"/>
                  </a:schemeClr>
                </a:solidFill>
                <a:latin typeface="Arial Unicode MS"/>
                <a:ea typeface="Times New Roman" panose="02020603050405020304" pitchFamily="18" charset="0"/>
              </a:rPr>
              <a:t>संख्या </a:t>
            </a:r>
            <a:r>
              <a:rPr lang="hi-IN" altLang="en-US" sz="2000" dirty="0">
                <a:solidFill>
                  <a:schemeClr val="tx1">
                    <a:lumMod val="95000"/>
                    <a:lumOff val="5000"/>
                  </a:schemeClr>
                </a:solidFill>
                <a:latin typeface="Arial Unicode MS"/>
                <a:ea typeface="Times New Roman" panose="02020603050405020304" pitchFamily="18" charset="0"/>
              </a:rPr>
              <a:t>में वृद्धि, कम प्रश्‍न का दबाव आरंभ</a:t>
            </a:r>
          </a:p>
          <a:p>
            <a:pPr marL="0" indent="0" algn="just" eaLnBrk="0" fontAlgn="base" hangingPunct="0">
              <a:lnSpc>
                <a:spcPct val="150000"/>
              </a:lnSpc>
              <a:spcBef>
                <a:spcPct val="0"/>
              </a:spcBef>
              <a:spcAft>
                <a:spcPct val="0"/>
              </a:spcAft>
              <a:buNone/>
            </a:pPr>
            <a:r>
              <a:rPr lang="hi-IN" altLang="en-US" sz="2000" dirty="0">
                <a:solidFill>
                  <a:schemeClr val="tx1">
                    <a:lumMod val="95000"/>
                    <a:lumOff val="5000"/>
                  </a:schemeClr>
                </a:solidFill>
                <a:latin typeface="Arial Unicode MS"/>
                <a:ea typeface="Times New Roman" panose="02020603050405020304" pitchFamily="18" charset="0"/>
              </a:rPr>
              <a:t> </a:t>
            </a:r>
            <a:endParaRPr lang="en-US" altLang="en-US" sz="2000" dirty="0">
              <a:solidFill>
                <a:schemeClr val="tx1">
                  <a:lumMod val="95000"/>
                  <a:lumOff val="5000"/>
                </a:schemeClr>
              </a:solidFill>
              <a:latin typeface="Arial" panose="020B0604020202020204" pitchFamily="34" charset="0"/>
            </a:endParaRPr>
          </a:p>
          <a:p>
            <a:pPr algn="just" eaLnBrk="0" fontAlgn="base" hangingPunct="0">
              <a:lnSpc>
                <a:spcPct val="150000"/>
              </a:lnSpc>
              <a:spcBef>
                <a:spcPct val="0"/>
              </a:spcBef>
              <a:spcAft>
                <a:spcPct val="0"/>
              </a:spcAft>
              <a:buFont typeface="Wingdings" panose="05000000000000000000" pitchFamily="2" charset="2"/>
              <a:buChar char="Ø"/>
            </a:pPr>
            <a:r>
              <a:rPr lang="hi-IN" altLang="en-US" sz="2000" dirty="0" smtClean="0">
                <a:solidFill>
                  <a:schemeClr val="tx1">
                    <a:lumMod val="95000"/>
                    <a:lumOff val="5000"/>
                  </a:schemeClr>
                </a:solidFill>
                <a:latin typeface="Arial Unicode MS"/>
                <a:ea typeface="Times New Roman" panose="02020603050405020304" pitchFamily="18" charset="0"/>
              </a:rPr>
              <a:t>उत्तर </a:t>
            </a:r>
            <a:r>
              <a:rPr lang="hi-IN" altLang="en-US" sz="2000" dirty="0">
                <a:solidFill>
                  <a:schemeClr val="tx1">
                    <a:lumMod val="95000"/>
                    <a:lumOff val="5000"/>
                  </a:schemeClr>
                </a:solidFill>
                <a:latin typeface="Arial Unicode MS"/>
                <a:ea typeface="Times New Roman" panose="02020603050405020304" pitchFamily="18" charset="0"/>
              </a:rPr>
              <a:t>की गुणवत्ता में वृद्धि, उत्तर तैयार </a:t>
            </a:r>
            <a:r>
              <a:rPr lang="hi-IN" altLang="en-US" sz="2000" dirty="0" smtClean="0">
                <a:solidFill>
                  <a:schemeClr val="tx1">
                    <a:lumMod val="95000"/>
                    <a:lumOff val="5000"/>
                  </a:schemeClr>
                </a:solidFill>
                <a:latin typeface="Arial Unicode MS"/>
                <a:ea typeface="Times New Roman" panose="02020603050405020304" pitchFamily="18" charset="0"/>
              </a:rPr>
              <a:t>करने हेतु </a:t>
            </a:r>
            <a:r>
              <a:rPr lang="hi-IN" altLang="en-US" sz="2000" dirty="0">
                <a:solidFill>
                  <a:schemeClr val="tx1">
                    <a:lumMod val="95000"/>
                    <a:lumOff val="5000"/>
                  </a:schemeClr>
                </a:solidFill>
                <a:latin typeface="Arial Unicode MS"/>
                <a:ea typeface="Times New Roman" panose="02020603050405020304" pitchFamily="18" charset="0"/>
              </a:rPr>
              <a:t>विभाग को अधिक </a:t>
            </a:r>
            <a:r>
              <a:rPr lang="hi-IN" altLang="en-US" sz="2000" dirty="0" smtClean="0">
                <a:solidFill>
                  <a:schemeClr val="tx1">
                    <a:lumMod val="95000"/>
                    <a:lumOff val="5000"/>
                  </a:schemeClr>
                </a:solidFill>
                <a:latin typeface="Arial Unicode MS"/>
                <a:ea typeface="Times New Roman" panose="02020603050405020304" pitchFamily="18" charset="0"/>
              </a:rPr>
              <a:t>समय</a:t>
            </a:r>
          </a:p>
          <a:p>
            <a:pPr algn="just" eaLnBrk="0" fontAlgn="base" hangingPunct="0">
              <a:lnSpc>
                <a:spcPct val="150000"/>
              </a:lnSpc>
              <a:spcBef>
                <a:spcPct val="0"/>
              </a:spcBef>
              <a:spcAft>
                <a:spcPct val="0"/>
              </a:spcAft>
              <a:buFont typeface="Wingdings" panose="05000000000000000000" pitchFamily="2" charset="2"/>
              <a:buChar char="Ø"/>
            </a:pPr>
            <a:endParaRPr lang="hi-IN" altLang="en-US" sz="2000" dirty="0">
              <a:solidFill>
                <a:schemeClr val="tx1">
                  <a:lumMod val="95000"/>
                  <a:lumOff val="5000"/>
                </a:schemeClr>
              </a:solidFill>
              <a:latin typeface="Arial Unicode MS"/>
              <a:ea typeface="Times New Roman" panose="02020603050405020304" pitchFamily="18" charset="0"/>
            </a:endParaRPr>
          </a:p>
          <a:p>
            <a:pPr lvl="0" algn="just" eaLnBrk="0" fontAlgn="base" hangingPunct="0">
              <a:lnSpc>
                <a:spcPct val="150000"/>
              </a:lnSpc>
              <a:spcBef>
                <a:spcPct val="0"/>
              </a:spcBef>
              <a:spcAft>
                <a:spcPct val="0"/>
              </a:spcAft>
              <a:buFont typeface="Wingdings" panose="05000000000000000000" pitchFamily="2" charset="2"/>
              <a:buChar char="Ø"/>
            </a:pPr>
            <a:r>
              <a:rPr lang="hi-IN" altLang="en-US" sz="2000" dirty="0" smtClean="0">
                <a:solidFill>
                  <a:schemeClr val="tx1">
                    <a:lumMod val="95000"/>
                    <a:lumOff val="5000"/>
                  </a:schemeClr>
                </a:solidFill>
                <a:latin typeface="Arial Unicode MS"/>
                <a:ea typeface="Times New Roman" panose="02020603050405020304" pitchFamily="18" charset="0"/>
                <a:cs typeface="Courier New" panose="02070309020205020404" pitchFamily="49" charset="0"/>
              </a:rPr>
              <a:t>उत्त्‍र </a:t>
            </a:r>
            <a:r>
              <a:rPr lang="hi-IN" altLang="en-US" sz="2000" dirty="0">
                <a:solidFill>
                  <a:schemeClr val="tx1">
                    <a:lumMod val="95000"/>
                    <a:lumOff val="5000"/>
                  </a:schemeClr>
                </a:solidFill>
                <a:latin typeface="Arial Unicode MS"/>
                <a:ea typeface="Times New Roman" panose="02020603050405020304" pitchFamily="18" charset="0"/>
                <a:cs typeface="Courier New" panose="02070309020205020404" pitchFamily="49" charset="0"/>
              </a:rPr>
              <a:t>पहले मिलने के कारण गुणवत्तापूर्ण पूरक प्रश्‍न</a:t>
            </a:r>
            <a:endParaRPr lang="hi-IN" altLang="en-US" sz="2000" dirty="0">
              <a:solidFill>
                <a:schemeClr val="tx1">
                  <a:lumMod val="95000"/>
                  <a:lumOff val="5000"/>
                </a:schemeClr>
              </a:solidFill>
              <a:latin typeface="Arial Unicode MS"/>
              <a:ea typeface="Times New Roman" panose="02020603050405020304" pitchFamily="18" charset="0"/>
            </a:endParaRPr>
          </a:p>
          <a:p>
            <a:pPr lvl="0" algn="just" eaLnBrk="0" fontAlgn="base" hangingPunct="0">
              <a:lnSpc>
                <a:spcPct val="150000"/>
              </a:lnSpc>
              <a:spcBef>
                <a:spcPct val="0"/>
              </a:spcBef>
              <a:spcAft>
                <a:spcPct val="0"/>
              </a:spcAft>
              <a:buFont typeface="Wingdings" panose="05000000000000000000" pitchFamily="2" charset="2"/>
              <a:buChar char="Ø"/>
            </a:pPr>
            <a:endParaRPr lang="en-US" altLang="en-US" sz="2000" dirty="0">
              <a:solidFill>
                <a:schemeClr val="tx1">
                  <a:lumMod val="95000"/>
                  <a:lumOff val="5000"/>
                </a:schemeClr>
              </a:solidFill>
              <a:latin typeface="Arial" panose="020B0604020202020204" pitchFamily="34" charset="0"/>
            </a:endParaRPr>
          </a:p>
        </p:txBody>
      </p:sp>
    </p:spTree>
    <p:extLst>
      <p:ext uri="{BB962C8B-B14F-4D97-AF65-F5344CB8AC3E}">
        <p14:creationId xmlns:p14="http://schemas.microsoft.com/office/powerpoint/2010/main" val="2658323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399"/>
            <a:ext cx="10515600" cy="1018903"/>
          </a:xfrm>
        </p:spPr>
        <p:txBody>
          <a:bodyPr>
            <a:normAutofit/>
          </a:bodyPr>
          <a:lstStyle/>
          <a:p>
            <a:r>
              <a:rPr lang="hi-IN" sz="4000" b="1" dirty="0">
                <a:solidFill>
                  <a:schemeClr val="accent5"/>
                </a:solidFill>
              </a:rPr>
              <a:t>जीवन्त सदन- जीवन्त </a:t>
            </a:r>
            <a:r>
              <a:rPr lang="hi-IN" sz="4000" b="1" dirty="0">
                <a:solidFill>
                  <a:schemeClr val="accent5"/>
                </a:solidFill>
              </a:rPr>
              <a:t>प्रजातंत्र</a:t>
            </a:r>
            <a:endParaRPr lang="en-IN" sz="4000" b="1" dirty="0">
              <a:solidFill>
                <a:schemeClr val="accent5"/>
              </a:solidFill>
            </a:endParaRPr>
          </a:p>
        </p:txBody>
      </p:sp>
      <p:sp>
        <p:nvSpPr>
          <p:cNvPr id="3" name="Rectangle 2"/>
          <p:cNvSpPr/>
          <p:nvPr/>
        </p:nvSpPr>
        <p:spPr>
          <a:xfrm>
            <a:off x="640080" y="1997839"/>
            <a:ext cx="8503920" cy="3785652"/>
          </a:xfrm>
          <a:prstGeom prst="rect">
            <a:avLst/>
          </a:prstGeom>
        </p:spPr>
        <p:txBody>
          <a:bodyPr wrap="square">
            <a:spAutoFit/>
          </a:bodyPr>
          <a:lstStyle/>
          <a:p>
            <a:pPr marL="514350" indent="-514350">
              <a:lnSpc>
                <a:spcPct val="150000"/>
              </a:lnSpc>
              <a:buFont typeface="+mj-lt"/>
              <a:buAutoNum type="romanUcPeriod"/>
            </a:pPr>
            <a:r>
              <a:rPr lang="en-IN" sz="2000" dirty="0"/>
              <a:t>डिस्‍प्‍ले पैनल </a:t>
            </a:r>
            <a:r>
              <a:rPr lang="en-IN" sz="2000" dirty="0" err="1"/>
              <a:t>पर</a:t>
            </a:r>
            <a:r>
              <a:rPr lang="en-IN" sz="2000" dirty="0"/>
              <a:t> </a:t>
            </a:r>
            <a:r>
              <a:rPr lang="en-IN" sz="2000" dirty="0" err="1"/>
              <a:t>कार्यसूची</a:t>
            </a:r>
            <a:r>
              <a:rPr lang="en-IN" sz="2000" dirty="0"/>
              <a:t> </a:t>
            </a:r>
            <a:r>
              <a:rPr lang="en-IN" sz="2000" dirty="0" err="1"/>
              <a:t>की</a:t>
            </a:r>
            <a:r>
              <a:rPr lang="en-IN" sz="2000" dirty="0"/>
              <a:t> </a:t>
            </a:r>
            <a:r>
              <a:rPr lang="en-IN" sz="2000" dirty="0" err="1"/>
              <a:t>जानकारी</a:t>
            </a:r>
            <a:r>
              <a:rPr lang="en-IN" sz="2000" dirty="0"/>
              <a:t> </a:t>
            </a:r>
            <a:r>
              <a:rPr lang="en-IN" sz="2000" dirty="0" err="1"/>
              <a:t>के</a:t>
            </a:r>
            <a:r>
              <a:rPr lang="en-IN" sz="2000" dirty="0"/>
              <a:t> </a:t>
            </a:r>
            <a:r>
              <a:rPr lang="en-IN" sz="2000" dirty="0" err="1"/>
              <a:t>कारण</a:t>
            </a:r>
            <a:r>
              <a:rPr lang="en-IN" sz="2000" dirty="0"/>
              <a:t> </a:t>
            </a:r>
            <a:r>
              <a:rPr lang="en-IN" sz="2000" dirty="0" err="1"/>
              <a:t>माननीय</a:t>
            </a:r>
            <a:r>
              <a:rPr lang="en-IN" sz="2000" dirty="0"/>
              <a:t> </a:t>
            </a:r>
            <a:r>
              <a:rPr lang="hi-IN" sz="2000" dirty="0"/>
              <a:t>सदस्यगण</a:t>
            </a:r>
            <a:r>
              <a:rPr lang="en-IN" sz="2000" dirty="0" smtClean="0"/>
              <a:t>, </a:t>
            </a:r>
            <a:r>
              <a:rPr lang="en-IN" sz="2000" dirty="0"/>
              <a:t>अधिकारीगण, </a:t>
            </a:r>
            <a:r>
              <a:rPr lang="en-IN" sz="2000" dirty="0" err="1"/>
              <a:t>प्रेस</a:t>
            </a:r>
            <a:r>
              <a:rPr lang="en-IN" sz="2000" dirty="0"/>
              <a:t> </a:t>
            </a:r>
            <a:r>
              <a:rPr lang="en-IN" sz="2000" dirty="0" err="1"/>
              <a:t>एवं</a:t>
            </a:r>
            <a:r>
              <a:rPr lang="en-IN" sz="2000" dirty="0"/>
              <a:t> </a:t>
            </a:r>
            <a:r>
              <a:rPr lang="hi-IN" sz="2000" dirty="0"/>
              <a:t>सामान्य</a:t>
            </a:r>
            <a:r>
              <a:rPr lang="en-IN" sz="2000" dirty="0" smtClean="0"/>
              <a:t> </a:t>
            </a:r>
            <a:r>
              <a:rPr lang="en-IN" sz="2000" dirty="0" err="1"/>
              <a:t>गैलरी</a:t>
            </a:r>
            <a:r>
              <a:rPr lang="en-IN" sz="2000" dirty="0"/>
              <a:t> </a:t>
            </a:r>
            <a:r>
              <a:rPr lang="en-IN" sz="2000" dirty="0" err="1"/>
              <a:t>की</a:t>
            </a:r>
            <a:r>
              <a:rPr lang="en-IN" sz="2000" dirty="0"/>
              <a:t> </a:t>
            </a:r>
            <a:r>
              <a:rPr lang="en-IN" sz="2000" dirty="0" err="1"/>
              <a:t>अधिक</a:t>
            </a:r>
            <a:r>
              <a:rPr lang="en-IN" sz="2000" dirty="0"/>
              <a:t> </a:t>
            </a:r>
            <a:r>
              <a:rPr lang="en-IN" sz="2000" dirty="0" err="1"/>
              <a:t>सहभागिता</a:t>
            </a:r>
            <a:r>
              <a:rPr lang="en-IN" sz="2000" dirty="0"/>
              <a:t>, </a:t>
            </a:r>
            <a:r>
              <a:rPr lang="en-IN" sz="2000" dirty="0" err="1"/>
              <a:t>मीडिया</a:t>
            </a:r>
            <a:r>
              <a:rPr lang="en-IN" sz="2000" dirty="0"/>
              <a:t> </a:t>
            </a:r>
            <a:r>
              <a:rPr lang="en-IN" sz="2000" dirty="0" err="1"/>
              <a:t>में</a:t>
            </a:r>
            <a:r>
              <a:rPr lang="en-IN" sz="2000" dirty="0"/>
              <a:t> </a:t>
            </a:r>
            <a:r>
              <a:rPr lang="en-IN" sz="2000" dirty="0" err="1"/>
              <a:t>गुणवत्तापूर्ण</a:t>
            </a:r>
            <a:r>
              <a:rPr lang="en-IN" sz="2000" dirty="0"/>
              <a:t> </a:t>
            </a:r>
            <a:r>
              <a:rPr lang="en-IN" sz="2000" dirty="0" err="1"/>
              <a:t>कवरेज</a:t>
            </a:r>
            <a:r>
              <a:rPr lang="en-IN" sz="2000" dirty="0"/>
              <a:t> </a:t>
            </a:r>
            <a:r>
              <a:rPr lang="en-IN" sz="2000" dirty="0" smtClean="0"/>
              <a:t> </a:t>
            </a:r>
            <a:endParaRPr lang="en-IN" sz="2000" dirty="0"/>
          </a:p>
          <a:p>
            <a:pPr marL="514350" indent="-514350">
              <a:lnSpc>
                <a:spcPct val="150000"/>
              </a:lnSpc>
              <a:buFont typeface="+mj-lt"/>
              <a:buAutoNum type="romanUcPeriod"/>
            </a:pPr>
            <a:r>
              <a:rPr lang="en-IN" sz="2000" dirty="0" err="1"/>
              <a:t>प्रश्‍न</a:t>
            </a:r>
            <a:r>
              <a:rPr lang="en-IN" sz="2000" dirty="0"/>
              <a:t>, </a:t>
            </a:r>
            <a:r>
              <a:rPr lang="en-IN" sz="2000" dirty="0" err="1"/>
              <a:t>विभागीय</a:t>
            </a:r>
            <a:r>
              <a:rPr lang="en-IN" sz="2000" dirty="0"/>
              <a:t> </a:t>
            </a:r>
            <a:r>
              <a:rPr lang="en-IN" sz="2000" dirty="0" err="1"/>
              <a:t>उत्तर</a:t>
            </a:r>
            <a:r>
              <a:rPr lang="en-IN" sz="2000" dirty="0"/>
              <a:t> </a:t>
            </a:r>
            <a:r>
              <a:rPr lang="en-IN" sz="2000" dirty="0" err="1"/>
              <a:t>एवं</a:t>
            </a:r>
            <a:r>
              <a:rPr lang="en-IN" sz="2000" dirty="0"/>
              <a:t> </a:t>
            </a:r>
            <a:r>
              <a:rPr lang="en-IN" sz="2000" dirty="0" err="1"/>
              <a:t>कार्यवाही</a:t>
            </a:r>
            <a:r>
              <a:rPr lang="en-IN" sz="2000" dirty="0"/>
              <a:t> </a:t>
            </a:r>
            <a:r>
              <a:rPr lang="en-IN" sz="2000" dirty="0" err="1"/>
              <a:t>की</a:t>
            </a:r>
            <a:r>
              <a:rPr lang="en-IN" sz="2000" dirty="0"/>
              <a:t> </a:t>
            </a:r>
            <a:r>
              <a:rPr lang="en-IN" sz="2000" dirty="0" err="1"/>
              <a:t>वीडियो</a:t>
            </a:r>
            <a:r>
              <a:rPr lang="en-IN" sz="2000" dirty="0"/>
              <a:t> </a:t>
            </a:r>
            <a:r>
              <a:rPr lang="en-IN" sz="2000" dirty="0" err="1"/>
              <a:t>रिकॉर्डिंग</a:t>
            </a:r>
            <a:r>
              <a:rPr lang="en-IN" sz="2000" dirty="0"/>
              <a:t> </a:t>
            </a:r>
            <a:r>
              <a:rPr lang="en-IN" sz="2000" dirty="0" err="1"/>
              <a:t>की</a:t>
            </a:r>
            <a:r>
              <a:rPr lang="en-IN" sz="2000" dirty="0"/>
              <a:t> </a:t>
            </a:r>
            <a:r>
              <a:rPr lang="en-IN" sz="2000" dirty="0" err="1"/>
              <a:t>सतत</a:t>
            </a:r>
            <a:r>
              <a:rPr lang="en-IN" sz="2000" dirty="0"/>
              <a:t> </a:t>
            </a:r>
            <a:r>
              <a:rPr lang="en-IN" sz="2000" dirty="0" err="1"/>
              <a:t>उपलब्‍धता</a:t>
            </a:r>
            <a:endParaRPr lang="en-IN" sz="2000" dirty="0"/>
          </a:p>
          <a:p>
            <a:pPr marL="514350" indent="-514350">
              <a:lnSpc>
                <a:spcPct val="150000"/>
              </a:lnSpc>
              <a:buFont typeface="+mj-lt"/>
              <a:buAutoNum type="romanUcPeriod"/>
            </a:pPr>
            <a:endParaRPr lang="en-IN" sz="2000" dirty="0"/>
          </a:p>
          <a:p>
            <a:pPr marL="514350" indent="-514350">
              <a:lnSpc>
                <a:spcPct val="150000"/>
              </a:lnSpc>
              <a:buFont typeface="+mj-lt"/>
              <a:buAutoNum type="romanUcPeriod"/>
            </a:pPr>
            <a:r>
              <a:rPr lang="en-IN" sz="2000" dirty="0" err="1"/>
              <a:t>पटना</a:t>
            </a:r>
            <a:r>
              <a:rPr lang="en-IN" sz="2000" dirty="0"/>
              <a:t> </a:t>
            </a:r>
            <a:r>
              <a:rPr lang="en-IN" sz="2000" dirty="0" err="1"/>
              <a:t>से</a:t>
            </a:r>
            <a:r>
              <a:rPr lang="en-IN" sz="2000" dirty="0"/>
              <a:t> </a:t>
            </a:r>
            <a:r>
              <a:rPr lang="en-IN" sz="2000" dirty="0" err="1"/>
              <a:t>बाहर</a:t>
            </a:r>
            <a:r>
              <a:rPr lang="en-IN" sz="2000" dirty="0"/>
              <a:t> </a:t>
            </a:r>
            <a:r>
              <a:rPr lang="en-IN" sz="2000" dirty="0" err="1"/>
              <a:t>के</a:t>
            </a:r>
            <a:r>
              <a:rPr lang="en-IN" sz="2000" dirty="0"/>
              <a:t> </a:t>
            </a:r>
            <a:r>
              <a:rPr lang="en-IN" sz="2000" dirty="0" err="1"/>
              <a:t>पत्रकारों</a:t>
            </a:r>
            <a:r>
              <a:rPr lang="en-IN" sz="2000" dirty="0"/>
              <a:t> </a:t>
            </a:r>
            <a:r>
              <a:rPr lang="en-IN" sz="2000" dirty="0" err="1"/>
              <a:t>के</a:t>
            </a:r>
            <a:r>
              <a:rPr lang="en-IN" sz="2000" dirty="0"/>
              <a:t> </a:t>
            </a:r>
            <a:r>
              <a:rPr lang="en-IN" sz="2000" dirty="0" err="1"/>
              <a:t>लिए</a:t>
            </a:r>
            <a:r>
              <a:rPr lang="en-IN" sz="2000" dirty="0"/>
              <a:t> </a:t>
            </a:r>
            <a:r>
              <a:rPr lang="en-IN" sz="2000" dirty="0" err="1"/>
              <a:t>भी</a:t>
            </a:r>
            <a:r>
              <a:rPr lang="en-IN" sz="2000" dirty="0"/>
              <a:t> </a:t>
            </a:r>
            <a:r>
              <a:rPr lang="en-IN" sz="2000" dirty="0" err="1"/>
              <a:t>अब</a:t>
            </a:r>
            <a:r>
              <a:rPr lang="en-IN" sz="2000" dirty="0"/>
              <a:t> </a:t>
            </a:r>
            <a:r>
              <a:rPr lang="en-IN" sz="2000" dirty="0" err="1"/>
              <a:t>सदन</a:t>
            </a:r>
            <a:r>
              <a:rPr lang="en-IN" sz="2000" dirty="0"/>
              <a:t> </a:t>
            </a:r>
            <a:r>
              <a:rPr lang="en-IN" sz="2000" dirty="0" err="1"/>
              <a:t>की</a:t>
            </a:r>
            <a:r>
              <a:rPr lang="en-IN" sz="2000" dirty="0"/>
              <a:t> </a:t>
            </a:r>
            <a:r>
              <a:rPr lang="en-IN" sz="2000" dirty="0" err="1"/>
              <a:t>कार्यवाही</a:t>
            </a:r>
            <a:r>
              <a:rPr lang="en-IN" sz="2000" dirty="0"/>
              <a:t> </a:t>
            </a:r>
            <a:r>
              <a:rPr lang="en-IN" sz="2000" dirty="0" err="1"/>
              <a:t>का</a:t>
            </a:r>
            <a:r>
              <a:rPr lang="en-IN" sz="2000" dirty="0"/>
              <a:t> </a:t>
            </a:r>
            <a:r>
              <a:rPr lang="en-IN" sz="2000" dirty="0" err="1"/>
              <a:t>कवरेज</a:t>
            </a:r>
            <a:r>
              <a:rPr lang="en-IN" sz="2000" dirty="0"/>
              <a:t> </a:t>
            </a:r>
            <a:r>
              <a:rPr lang="en-IN" sz="2000" dirty="0" err="1"/>
              <a:t>आसान</a:t>
            </a:r>
            <a:r>
              <a:rPr lang="en-IN" sz="2000" dirty="0"/>
              <a:t>, </a:t>
            </a:r>
            <a:r>
              <a:rPr lang="en-IN" sz="2000" dirty="0" err="1"/>
              <a:t>क्षेत्रीय</a:t>
            </a:r>
            <a:r>
              <a:rPr lang="en-IN" sz="2000" dirty="0"/>
              <a:t> </a:t>
            </a:r>
            <a:r>
              <a:rPr lang="en-IN" sz="2000" dirty="0" err="1"/>
              <a:t>विषयों</a:t>
            </a:r>
            <a:r>
              <a:rPr lang="en-IN" sz="2000" dirty="0"/>
              <a:t> </a:t>
            </a:r>
            <a:r>
              <a:rPr lang="en-IN" sz="2000" dirty="0" err="1"/>
              <a:t>के</a:t>
            </a:r>
            <a:r>
              <a:rPr lang="en-IN" sz="2000" dirty="0"/>
              <a:t> </a:t>
            </a:r>
            <a:r>
              <a:rPr lang="en-IN" sz="2000" dirty="0" err="1"/>
              <a:t>लिए</a:t>
            </a:r>
            <a:r>
              <a:rPr lang="en-IN" sz="2000" dirty="0"/>
              <a:t> </a:t>
            </a:r>
            <a:r>
              <a:rPr lang="en-IN" sz="2000" dirty="0" err="1"/>
              <a:t>क्षेत्रीय</a:t>
            </a:r>
            <a:r>
              <a:rPr lang="en-IN" sz="2000" dirty="0"/>
              <a:t> </a:t>
            </a:r>
            <a:r>
              <a:rPr lang="en-IN" sz="2000" dirty="0" err="1"/>
              <a:t>अखबारों</a:t>
            </a:r>
            <a:r>
              <a:rPr lang="en-IN" sz="2000" dirty="0"/>
              <a:t> </a:t>
            </a:r>
            <a:r>
              <a:rPr lang="en-IN" sz="2000" dirty="0" err="1"/>
              <a:t>में</a:t>
            </a:r>
            <a:r>
              <a:rPr lang="en-IN" sz="2000" dirty="0"/>
              <a:t> </a:t>
            </a:r>
            <a:r>
              <a:rPr lang="en-IN" sz="2000" dirty="0" err="1"/>
              <a:t>जगह</a:t>
            </a:r>
            <a:endParaRPr lang="en-IN" sz="2000" dirty="0"/>
          </a:p>
          <a:p>
            <a:pPr marL="514350" indent="-514350">
              <a:lnSpc>
                <a:spcPct val="150000"/>
              </a:lnSpc>
              <a:buFont typeface="+mj-lt"/>
              <a:buAutoNum type="romanUcPeriod"/>
            </a:pPr>
            <a:r>
              <a:rPr lang="en-IN" sz="2000" dirty="0" err="1"/>
              <a:t>आम</a:t>
            </a:r>
            <a:r>
              <a:rPr lang="en-IN" sz="2000" dirty="0"/>
              <a:t> </a:t>
            </a:r>
            <a:r>
              <a:rPr lang="en-IN" sz="2000" dirty="0" err="1"/>
              <a:t>जनता</a:t>
            </a:r>
            <a:r>
              <a:rPr lang="en-IN" sz="2000" dirty="0"/>
              <a:t> </a:t>
            </a:r>
            <a:r>
              <a:rPr lang="en-IN" sz="2000" dirty="0" err="1"/>
              <a:t>का</a:t>
            </a:r>
            <a:r>
              <a:rPr lang="en-IN" sz="2000" dirty="0"/>
              <a:t> </a:t>
            </a:r>
            <a:r>
              <a:rPr lang="en-IN" sz="2000" dirty="0" err="1"/>
              <a:t>सीधे</a:t>
            </a:r>
            <a:r>
              <a:rPr lang="en-IN" sz="2000" dirty="0"/>
              <a:t> </a:t>
            </a:r>
            <a:r>
              <a:rPr lang="en-IN" sz="2000" dirty="0" err="1"/>
              <a:t>तौर</a:t>
            </a:r>
            <a:r>
              <a:rPr lang="en-IN" sz="2000" dirty="0"/>
              <a:t> </a:t>
            </a:r>
            <a:r>
              <a:rPr lang="en-IN" sz="2000" dirty="0" err="1"/>
              <a:t>पर</a:t>
            </a:r>
            <a:r>
              <a:rPr lang="en-IN" sz="2000" dirty="0"/>
              <a:t> </a:t>
            </a:r>
            <a:r>
              <a:rPr lang="en-IN" sz="2000" dirty="0" err="1"/>
              <a:t>सदन</a:t>
            </a:r>
            <a:r>
              <a:rPr lang="en-IN" sz="2000" dirty="0"/>
              <a:t> </a:t>
            </a:r>
            <a:r>
              <a:rPr lang="en-IN" sz="2000" dirty="0" err="1"/>
              <a:t>की</a:t>
            </a:r>
            <a:r>
              <a:rPr lang="en-IN" sz="2000" dirty="0"/>
              <a:t> </a:t>
            </a:r>
            <a:r>
              <a:rPr lang="en-IN" sz="2000" dirty="0" err="1"/>
              <a:t>कार्यवाही</a:t>
            </a:r>
            <a:r>
              <a:rPr lang="en-IN" sz="2000" dirty="0"/>
              <a:t> </a:t>
            </a:r>
            <a:r>
              <a:rPr lang="en-IN" sz="2000" dirty="0" err="1"/>
              <a:t>से</a:t>
            </a:r>
            <a:r>
              <a:rPr lang="en-IN" sz="2000" dirty="0"/>
              <a:t> </a:t>
            </a:r>
            <a:r>
              <a:rPr lang="en-IN" sz="2000" dirty="0" err="1"/>
              <a:t>सहभागिता</a:t>
            </a:r>
            <a:r>
              <a:rPr lang="en-IN" sz="2000" dirty="0"/>
              <a:t> </a:t>
            </a:r>
          </a:p>
        </p:txBody>
      </p:sp>
    </p:spTree>
    <p:extLst>
      <p:ext uri="{BB962C8B-B14F-4D97-AF65-F5344CB8AC3E}">
        <p14:creationId xmlns:p14="http://schemas.microsoft.com/office/powerpoint/2010/main" val="2080030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i-IN" sz="4000" b="1" dirty="0">
                <a:solidFill>
                  <a:schemeClr val="accent5"/>
                </a:solidFill>
              </a:rPr>
              <a:t>माननीय मुख्‍यमंत्री का विशेष निदेश </a:t>
            </a:r>
            <a:r>
              <a:rPr lang="hi-IN" sz="4000" b="1" dirty="0"/>
              <a:t> </a:t>
            </a:r>
            <a:endParaRPr lang="en-IN" sz="4000" b="1" dirty="0"/>
          </a:p>
        </p:txBody>
      </p:sp>
      <p:sp>
        <p:nvSpPr>
          <p:cNvPr id="3" name="Content Placeholder 2"/>
          <p:cNvSpPr>
            <a:spLocks noGrp="1"/>
          </p:cNvSpPr>
          <p:nvPr>
            <p:ph idx="1"/>
          </p:nvPr>
        </p:nvSpPr>
        <p:spPr>
          <a:xfrm>
            <a:off x="677334" y="1744953"/>
            <a:ext cx="4168986" cy="3880773"/>
          </a:xfrm>
        </p:spPr>
        <p:txBody>
          <a:bodyPr>
            <a:normAutofit/>
          </a:bodyPr>
          <a:lstStyle/>
          <a:p>
            <a:pPr>
              <a:lnSpc>
                <a:spcPct val="150000"/>
              </a:lnSpc>
            </a:pPr>
            <a:r>
              <a:rPr lang="en-IN" sz="2400" dirty="0">
                <a:solidFill>
                  <a:schemeClr val="tx1">
                    <a:lumMod val="95000"/>
                    <a:lumOff val="5000"/>
                  </a:schemeClr>
                </a:solidFill>
              </a:rPr>
              <a:t>Display</a:t>
            </a:r>
            <a:r>
              <a:rPr lang="hi-IN" sz="2400" dirty="0">
                <a:solidFill>
                  <a:schemeClr val="tx1">
                    <a:lumMod val="95000"/>
                    <a:lumOff val="5000"/>
                  </a:schemeClr>
                </a:solidFill>
              </a:rPr>
              <a:t> पर सभी प्रदर्श </a:t>
            </a:r>
            <a:r>
              <a:rPr lang="hi-IN" sz="2400" dirty="0">
                <a:solidFill>
                  <a:schemeClr val="tx1">
                    <a:lumMod val="95000"/>
                    <a:lumOff val="5000"/>
                  </a:schemeClr>
                </a:solidFill>
              </a:rPr>
              <a:t>हिंदी में</a:t>
            </a:r>
            <a:r>
              <a:rPr lang="hi-IN" sz="2400" dirty="0">
                <a:solidFill>
                  <a:schemeClr val="tx1">
                    <a:lumMod val="95000"/>
                    <a:lumOff val="5000"/>
                  </a:schemeClr>
                </a:solidFill>
              </a:rPr>
              <a:t>, </a:t>
            </a:r>
            <a:r>
              <a:rPr lang="en-IN" sz="2400" dirty="0">
                <a:solidFill>
                  <a:schemeClr val="tx1">
                    <a:lumMod val="95000"/>
                    <a:lumOff val="5000"/>
                  </a:schemeClr>
                </a:solidFill>
              </a:rPr>
              <a:t>Speaking time, In chair </a:t>
            </a:r>
            <a:r>
              <a:rPr lang="hi-IN" sz="2400" dirty="0">
                <a:solidFill>
                  <a:schemeClr val="tx1">
                    <a:lumMod val="95000"/>
                    <a:lumOff val="5000"/>
                  </a:schemeClr>
                </a:solidFill>
              </a:rPr>
              <a:t>तक पर आपत्ति</a:t>
            </a:r>
            <a:endParaRPr lang="en-IN" sz="2400" dirty="0">
              <a:solidFill>
                <a:schemeClr val="tx1">
                  <a:lumMod val="95000"/>
                  <a:lumOff val="5000"/>
                </a:schemeClr>
              </a:solidFill>
            </a:endParaRPr>
          </a:p>
          <a:p>
            <a:pPr marL="0" indent="0">
              <a:lnSpc>
                <a:spcPct val="150000"/>
              </a:lnSpc>
              <a:buNone/>
            </a:pPr>
            <a:endParaRPr lang="en-IN" sz="2400" dirty="0">
              <a:solidFill>
                <a:schemeClr val="tx1">
                  <a:lumMod val="95000"/>
                  <a:lumOff val="5000"/>
                </a:schemeClr>
              </a:solidFill>
            </a:endParaRPr>
          </a:p>
          <a:p>
            <a:pPr>
              <a:lnSpc>
                <a:spcPct val="150000"/>
              </a:lnSpc>
            </a:pPr>
            <a:r>
              <a:rPr lang="hi-IN" sz="2400" dirty="0">
                <a:solidFill>
                  <a:schemeClr val="tx1">
                    <a:lumMod val="95000"/>
                    <a:lumOff val="5000"/>
                  </a:schemeClr>
                </a:solidFill>
              </a:rPr>
              <a:t>स्‍क्रीन पर प्रश्‍नों के उत्तर का </a:t>
            </a:r>
            <a:r>
              <a:rPr lang="en-IN" sz="2400" dirty="0">
                <a:solidFill>
                  <a:schemeClr val="tx1">
                    <a:lumMod val="95000"/>
                    <a:lumOff val="5000"/>
                  </a:schemeClr>
                </a:solidFill>
              </a:rPr>
              <a:t>Display</a:t>
            </a:r>
            <a:r>
              <a:rPr lang="hi-IN" sz="2400" dirty="0">
                <a:solidFill>
                  <a:schemeClr val="tx1">
                    <a:lumMod val="95000"/>
                    <a:lumOff val="5000"/>
                  </a:schemeClr>
                </a:solidFill>
              </a:rPr>
              <a:t> होना भी आवश्‍यक </a:t>
            </a:r>
            <a:endParaRPr lang="en-IN" sz="2400" dirty="0">
              <a:solidFill>
                <a:schemeClr val="tx1">
                  <a:lumMod val="95000"/>
                  <a:lumOff val="5000"/>
                </a:schemeClr>
              </a:solidFill>
            </a:endParaRPr>
          </a:p>
          <a:p>
            <a:pPr marL="0" indent="0">
              <a:lnSpc>
                <a:spcPct val="150000"/>
              </a:lnSpc>
              <a:buNone/>
            </a:pPr>
            <a:endParaRPr lang="en-IN" sz="2400" dirty="0">
              <a:solidFill>
                <a:schemeClr val="tx1">
                  <a:lumMod val="95000"/>
                  <a:lumOff val="5000"/>
                </a:schemeClr>
              </a:solidFill>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32375"/>
          <a:stretch/>
        </p:blipFill>
        <p:spPr>
          <a:xfrm>
            <a:off x="4339016" y="1853595"/>
            <a:ext cx="7247453" cy="404563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313340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4000" b="1" dirty="0">
                <a:solidFill>
                  <a:schemeClr val="accent5"/>
                </a:solidFill>
              </a:rPr>
              <a:t>स्थानान्तरण, क्लबिंग </a:t>
            </a:r>
            <a:r>
              <a:rPr lang="hi-IN" sz="4000" b="1" dirty="0">
                <a:solidFill>
                  <a:schemeClr val="accent5"/>
                </a:solidFill>
              </a:rPr>
              <a:t>आदि की सुविधा</a:t>
            </a:r>
            <a:endParaRPr lang="en-IN" sz="4000" b="1" dirty="0">
              <a:solidFill>
                <a:schemeClr val="accent5"/>
              </a:solidFill>
            </a:endParaRPr>
          </a:p>
        </p:txBody>
      </p:sp>
      <p:sp>
        <p:nvSpPr>
          <p:cNvPr id="3" name="Content Placeholder 2"/>
          <p:cNvSpPr>
            <a:spLocks noGrp="1"/>
          </p:cNvSpPr>
          <p:nvPr>
            <p:ph idx="1"/>
          </p:nvPr>
        </p:nvSpPr>
        <p:spPr>
          <a:xfrm>
            <a:off x="677334" y="1703389"/>
            <a:ext cx="3886353" cy="4173709"/>
          </a:xfrm>
        </p:spPr>
        <p:txBody>
          <a:bodyPr>
            <a:normAutofit/>
          </a:bodyPr>
          <a:lstStyle/>
          <a:p>
            <a:pPr>
              <a:lnSpc>
                <a:spcPct val="150000"/>
              </a:lnSpc>
            </a:pPr>
            <a:r>
              <a:rPr lang="hi-IN" sz="2400" dirty="0">
                <a:solidFill>
                  <a:schemeClr val="tx1">
                    <a:lumMod val="95000"/>
                    <a:lumOff val="5000"/>
                  </a:schemeClr>
                </a:solidFill>
              </a:rPr>
              <a:t>ध्यानाकर्षण का </a:t>
            </a:r>
            <a:r>
              <a:rPr lang="hi-IN" sz="2400" dirty="0">
                <a:solidFill>
                  <a:schemeClr val="tx1">
                    <a:lumMod val="95000"/>
                    <a:lumOff val="5000"/>
                  </a:schemeClr>
                </a:solidFill>
              </a:rPr>
              <a:t>संबंध एक से अधिक विभागों से </a:t>
            </a:r>
            <a:endParaRPr lang="hi-IN" sz="2400" dirty="0" smtClean="0">
              <a:solidFill>
                <a:schemeClr val="tx1">
                  <a:lumMod val="95000"/>
                  <a:lumOff val="5000"/>
                </a:schemeClr>
              </a:solidFill>
            </a:endParaRPr>
          </a:p>
          <a:p>
            <a:pPr>
              <a:lnSpc>
                <a:spcPct val="150000"/>
              </a:lnSpc>
            </a:pPr>
            <a:endParaRPr lang="hi-IN" dirty="0">
              <a:solidFill>
                <a:schemeClr val="tx1">
                  <a:lumMod val="95000"/>
                  <a:lumOff val="5000"/>
                </a:schemeClr>
              </a:solidFill>
            </a:endParaRPr>
          </a:p>
          <a:p>
            <a:pPr>
              <a:lnSpc>
                <a:spcPct val="150000"/>
              </a:lnSpc>
            </a:pPr>
            <a:r>
              <a:rPr lang="hi-IN" sz="2400" dirty="0">
                <a:solidFill>
                  <a:schemeClr val="tx1">
                    <a:lumMod val="95000"/>
                    <a:lumOff val="5000"/>
                  </a:schemeClr>
                </a:solidFill>
              </a:rPr>
              <a:t>एक विभाग को दूसरे या दूसरा विभाग तीसरे विभाग को</a:t>
            </a:r>
            <a:r>
              <a:rPr lang="en-IN" sz="2400" dirty="0">
                <a:solidFill>
                  <a:schemeClr val="tx1">
                    <a:lumMod val="95000"/>
                    <a:lumOff val="5000"/>
                  </a:schemeClr>
                </a:solidFill>
              </a:rPr>
              <a:t> Transfer</a:t>
            </a:r>
            <a:r>
              <a:rPr lang="hi-IN" sz="2400" dirty="0">
                <a:solidFill>
                  <a:schemeClr val="tx1">
                    <a:lumMod val="95000"/>
                    <a:lumOff val="5000"/>
                  </a:schemeClr>
                </a:solidFill>
              </a:rPr>
              <a:t> करने की </a:t>
            </a:r>
            <a:r>
              <a:rPr lang="hi-IN" sz="2400" dirty="0" smtClean="0">
                <a:solidFill>
                  <a:schemeClr val="tx1">
                    <a:lumMod val="95000"/>
                    <a:lumOff val="5000"/>
                  </a:schemeClr>
                </a:solidFill>
              </a:rPr>
              <a:t>सुविधा</a:t>
            </a:r>
          </a:p>
          <a:p>
            <a:pPr marL="0" indent="0">
              <a:buNone/>
            </a:pPr>
            <a:endParaRPr lang="hi-IN"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7388" y="1529542"/>
            <a:ext cx="7104611" cy="5328458"/>
          </a:xfrm>
          <a:prstGeom prst="rect">
            <a:avLst/>
          </a:prstGeom>
        </p:spPr>
      </p:pic>
    </p:spTree>
    <p:extLst>
      <p:ext uri="{BB962C8B-B14F-4D97-AF65-F5344CB8AC3E}">
        <p14:creationId xmlns:p14="http://schemas.microsoft.com/office/powerpoint/2010/main" val="995463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334</TotalTime>
  <Words>610</Words>
  <Application>Microsoft Office PowerPoint</Application>
  <PresentationFormat>Widescreen</PresentationFormat>
  <Paragraphs>81</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Arial Unicode MS</vt:lpstr>
      <vt:lpstr>Courier New</vt:lpstr>
      <vt:lpstr>Mangal</vt:lpstr>
      <vt:lpstr>Times New Roman</vt:lpstr>
      <vt:lpstr>Trebuchet MS</vt:lpstr>
      <vt:lpstr>Wingdings</vt:lpstr>
      <vt:lpstr>Wingdings 3</vt:lpstr>
      <vt:lpstr>Facet</vt:lpstr>
      <vt:lpstr>बिहार विधान परिषद् में  नेवा परियोजना </vt:lpstr>
      <vt:lpstr>बिहार विधान परिषद् में नेवा परियोजना </vt:lpstr>
      <vt:lpstr>कार्यरत मॉड्युल्‍स </vt:lpstr>
      <vt:lpstr>नेवा का मूर्त्त लाभ</vt:lpstr>
      <vt:lpstr>अमूर्त्त लाभ </vt:lpstr>
      <vt:lpstr>गुणवत्ता में वृद्धि </vt:lpstr>
      <vt:lpstr>जीवन्त सदन- जीवन्त प्रजातंत्र</vt:lpstr>
      <vt:lpstr>माननीय मुख्‍यमंत्री का विशेष निदेश  </vt:lpstr>
      <vt:lpstr>स्थानान्तरण, क्लबिंग आदि की सुविधा</vt:lpstr>
      <vt:lpstr>हमारा अनुभव– दूसरे की सीख</vt:lpstr>
      <vt:lpstr>अग्रतर सलाह</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बिहार विधान परिषद्   नेवा परियोजना कार्यान्‍वयन की अद्यतन स्थिति   बिहार विधान परिषद् में नेवा परियोजना की शुरूआत दिसम्‍बर, 2018 ई. में हुई। उस समय परियोजना परीक्षण अवस्‍था में ही थी। अब तक परिषद् के 15 सत्र नेवा सॉफ्टवेयर के माध्‍यम से संचालित किए जा चुके हैं। परियोजना के कार्यान्‍वयन एवं प्रचालन में संसदीय कार्य मंत्रालय, भारत सरकार, नई दिल्‍ली (MoPA) एवं एन.आई.सी. (N.I.C.) का अपेक्षित एवं निर्बाध सहयोग मिला है।    परिषद् में नेवा के अधीन निम्‍न सेवाएं कार्यरत हैं :   1. प्रश्‍न  2. ध्‍यानाकर्षण 3. निवेदन 4. गैर सरकारी संकल्‍प 5. शून्‍यकाल 6. डिजिटल हाऊस मॉड्युल   इसके अतिरिक्‍त वेबकास्टिंग, डिजिटल ऑडियो रिकॉर्डिंग एवं वीडियो क्लिपिंग्‍स की सुविधा दी जा रही है।</dc:title>
  <dc:creator>DELL</dc:creator>
  <cp:lastModifiedBy>RDP</cp:lastModifiedBy>
  <cp:revision>66</cp:revision>
  <dcterms:created xsi:type="dcterms:W3CDTF">2023-05-20T11:34:53Z</dcterms:created>
  <dcterms:modified xsi:type="dcterms:W3CDTF">2023-05-23T11:07:31Z</dcterms:modified>
</cp:coreProperties>
</file>