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6" r:id="rId2"/>
    <p:sldId id="259" r:id="rId3"/>
    <p:sldId id="300" r:id="rId4"/>
    <p:sldId id="260" r:id="rId5"/>
    <p:sldId id="305" r:id="rId6"/>
    <p:sldId id="304" r:id="rId7"/>
    <p:sldId id="308" r:id="rId8"/>
    <p:sldId id="303" r:id="rId9"/>
    <p:sldId id="306" r:id="rId10"/>
    <p:sldId id="265" r:id="rId11"/>
    <p:sldId id="310" r:id="rId12"/>
    <p:sldId id="302" r:id="rId13"/>
    <p:sldId id="301" r:id="rId14"/>
    <p:sldId id="294" r:id="rId15"/>
  </p:sldIdLst>
  <p:sldSz cx="9144000" cy="5143500" type="screen16x9"/>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6" y="8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0-0517-477F-8017-C8C0338F31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0517-477F-8017-C8C0338F31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0517-477F-8017-C8C0338F314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0517-477F-8017-C8C0338F314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0517-477F-8017-C8C0338F314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Questions</c:v>
                </c:pt>
                <c:pt idx="1">
                  <c:v>Notices</c:v>
                </c:pt>
                <c:pt idx="2">
                  <c:v>Government bills</c:v>
                </c:pt>
                <c:pt idx="3">
                  <c:v>Paper laid</c:v>
                </c:pt>
                <c:pt idx="4">
                  <c:v>Report</c:v>
                </c:pt>
              </c:strCache>
            </c:strRef>
          </c:cat>
          <c:val>
            <c:numRef>
              <c:f>Sheet1!$B$2:$B$6</c:f>
              <c:numCache>
                <c:formatCode>General</c:formatCode>
                <c:ptCount val="5"/>
                <c:pt idx="0">
                  <c:v>582</c:v>
                </c:pt>
                <c:pt idx="1">
                  <c:v>141</c:v>
                </c:pt>
                <c:pt idx="2">
                  <c:v>13</c:v>
                </c:pt>
                <c:pt idx="3">
                  <c:v>531</c:v>
                </c:pt>
                <c:pt idx="4">
                  <c:v>41</c:v>
                </c:pt>
              </c:numCache>
            </c:numRef>
          </c:val>
          <c:extLst>
            <c:ext xmlns:c16="http://schemas.microsoft.com/office/drawing/2014/chart" uri="{C3380CC4-5D6E-409C-BE32-E72D297353CC}">
              <c16:uniqueId val="{00000000-97BC-44B9-ACB0-278BA3209975}"/>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vl1pPr>
          </a:lstStyle>
          <a:p>
            <a:fld id="{FB1CA9C6-2227-47C6-9FE8-41319723C5BA}" type="datetimeFigureOut">
              <a:rPr lang="en-US" smtClean="0"/>
              <a:pPr/>
              <a:t>5/24/2023</a:t>
            </a:fld>
            <a:endParaRPr lang="en-US"/>
          </a:p>
        </p:txBody>
      </p:sp>
      <p:sp>
        <p:nvSpPr>
          <p:cNvPr id="4" name="Slide Image Placeholder 3"/>
          <p:cNvSpPr>
            <a:spLocks noGrp="1" noRot="1" noChangeAspect="1"/>
          </p:cNvSpPr>
          <p:nvPr>
            <p:ph type="sldImg" idx="2"/>
          </p:nvPr>
        </p:nvSpPr>
        <p:spPr>
          <a:xfrm>
            <a:off x="2913063" y="841375"/>
            <a:ext cx="4041775" cy="2273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vl1pPr>
          </a:lstStyle>
          <a:p>
            <a:fld id="{D862EC0B-1D61-43C7-9F26-D7047D172F85}" type="slidenum">
              <a:rPr lang="en-US" smtClean="0"/>
              <a:pPr/>
              <a:t>‹#›</a:t>
            </a:fld>
            <a:endParaRPr lang="en-US"/>
          </a:p>
        </p:txBody>
      </p:sp>
    </p:spTree>
    <p:extLst>
      <p:ext uri="{BB962C8B-B14F-4D97-AF65-F5344CB8AC3E}">
        <p14:creationId xmlns:p14="http://schemas.microsoft.com/office/powerpoint/2010/main" val="3549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2EC0B-1D61-43C7-9F26-D7047D172F85}" type="slidenum">
              <a:rPr lang="en-US" smtClean="0"/>
              <a:pPr/>
              <a:t>13</a:t>
            </a:fld>
            <a:endParaRPr lang="en-US"/>
          </a:p>
        </p:txBody>
      </p:sp>
    </p:spTree>
    <p:extLst>
      <p:ext uri="{BB962C8B-B14F-4D97-AF65-F5344CB8AC3E}">
        <p14:creationId xmlns:p14="http://schemas.microsoft.com/office/powerpoint/2010/main" val="3610945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5/24/2023</a:t>
            </a:fld>
            <a:endParaRPr lang="en-US"/>
          </a:p>
        </p:txBody>
      </p:sp>
      <p:sp>
        <p:nvSpPr>
          <p:cNvPr id="6" name="Holder 6"/>
          <p:cNvSpPr>
            <a:spLocks noGrp="1"/>
          </p:cNvSpPr>
          <p:nvPr>
            <p:ph type="sldNum" sz="quarter" idx="7"/>
          </p:nvPr>
        </p:nvSpPr>
        <p:spPr/>
        <p:txBody>
          <a:bodyPr lIns="0" tIns="0" rIns="0" bIns="0"/>
          <a:lstStyle>
            <a:lvl1pPr>
              <a:defRPr sz="800" b="0" i="0">
                <a:solidFill>
                  <a:srgbClr val="888888"/>
                </a:solidFill>
                <a:latin typeface="Calibri"/>
                <a:cs typeface="Calibri"/>
              </a:defRPr>
            </a:lvl1pPr>
          </a:lstStyle>
          <a:p>
            <a:pPr marL="25400">
              <a:lnSpc>
                <a:spcPts val="865"/>
              </a:lnSpc>
            </a:pPr>
            <a:fld id="{81D60167-4931-47E6-BA6A-407CBD079E47}" type="slidenum">
              <a:rPr dirty="0"/>
              <a:pPr marL="25400">
                <a:lnSpc>
                  <a:spcPts val="865"/>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0404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5/24/2023</a:t>
            </a:fld>
            <a:endParaRPr lang="en-US"/>
          </a:p>
        </p:txBody>
      </p:sp>
      <p:sp>
        <p:nvSpPr>
          <p:cNvPr id="6" name="Holder 6"/>
          <p:cNvSpPr>
            <a:spLocks noGrp="1"/>
          </p:cNvSpPr>
          <p:nvPr>
            <p:ph type="sldNum" sz="quarter" idx="7"/>
          </p:nvPr>
        </p:nvSpPr>
        <p:spPr/>
        <p:txBody>
          <a:bodyPr lIns="0" tIns="0" rIns="0" bIns="0"/>
          <a:lstStyle>
            <a:lvl1pPr>
              <a:defRPr sz="800" b="0" i="0">
                <a:solidFill>
                  <a:srgbClr val="888888"/>
                </a:solidFill>
                <a:latin typeface="Calibri"/>
                <a:cs typeface="Calibri"/>
              </a:defRPr>
            </a:lvl1pPr>
          </a:lstStyle>
          <a:p>
            <a:pPr marL="25400">
              <a:lnSpc>
                <a:spcPts val="865"/>
              </a:lnSpc>
            </a:pPr>
            <a:fld id="{81D60167-4931-47E6-BA6A-407CBD079E47}" type="slidenum">
              <a:rPr dirty="0"/>
              <a:pPr marL="25400">
                <a:lnSpc>
                  <a:spcPts val="865"/>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04040"/>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5/24/2023</a:t>
            </a:fld>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Calibri"/>
                <a:cs typeface="Calibri"/>
              </a:defRPr>
            </a:lvl1pPr>
          </a:lstStyle>
          <a:p>
            <a:pPr marL="25400">
              <a:lnSpc>
                <a:spcPts val="865"/>
              </a:lnSpc>
            </a:pPr>
            <a:fld id="{81D60167-4931-47E6-BA6A-407CBD079E47}" type="slidenum">
              <a:rPr dirty="0"/>
              <a:pPr marL="25400">
                <a:lnSpc>
                  <a:spcPts val="865"/>
                </a:lnSpc>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35279" y="172212"/>
            <a:ext cx="210820" cy="210820"/>
          </a:xfrm>
          <a:custGeom>
            <a:avLst/>
            <a:gdLst/>
            <a:ahLst/>
            <a:cxnLst/>
            <a:rect l="l" t="t" r="r" b="b"/>
            <a:pathLst>
              <a:path w="210820" h="210820">
                <a:moveTo>
                  <a:pt x="0" y="0"/>
                </a:moveTo>
                <a:lnTo>
                  <a:pt x="0" y="210312"/>
                </a:lnTo>
                <a:lnTo>
                  <a:pt x="210312" y="105155"/>
                </a:lnTo>
                <a:lnTo>
                  <a:pt x="0" y="0"/>
                </a:lnTo>
                <a:close/>
              </a:path>
            </a:pathLst>
          </a:custGeom>
          <a:solidFill>
            <a:srgbClr val="FF6600"/>
          </a:solidFill>
        </p:spPr>
        <p:txBody>
          <a:bodyPr wrap="square" lIns="0" tIns="0" rIns="0" bIns="0" rtlCol="0"/>
          <a:lstStyle/>
          <a:p>
            <a:endParaRPr/>
          </a:p>
        </p:txBody>
      </p:sp>
      <p:sp>
        <p:nvSpPr>
          <p:cNvPr id="17" name="bk object 17"/>
          <p:cNvSpPr/>
          <p:nvPr/>
        </p:nvSpPr>
        <p:spPr>
          <a:xfrm>
            <a:off x="7930133" y="4684242"/>
            <a:ext cx="0" cy="270510"/>
          </a:xfrm>
          <a:custGeom>
            <a:avLst/>
            <a:gdLst/>
            <a:ahLst/>
            <a:cxnLst/>
            <a:rect l="l" t="t" r="r" b="b"/>
            <a:pathLst>
              <a:path h="270510">
                <a:moveTo>
                  <a:pt x="0" y="0"/>
                </a:moveTo>
                <a:lnTo>
                  <a:pt x="0" y="270116"/>
                </a:lnTo>
              </a:path>
            </a:pathLst>
          </a:custGeom>
          <a:ln w="12700">
            <a:solidFill>
              <a:srgbClr val="A6A6A6"/>
            </a:solidFill>
            <a:prstDash val="sysDot"/>
          </a:ln>
        </p:spPr>
        <p:txBody>
          <a:bodyPr wrap="square" lIns="0" tIns="0" rIns="0" bIns="0" rtlCol="0"/>
          <a:lstStyle/>
          <a:p>
            <a:endParaRPr/>
          </a:p>
        </p:txBody>
      </p:sp>
      <p:sp>
        <p:nvSpPr>
          <p:cNvPr id="18" name="bk object 18"/>
          <p:cNvSpPr/>
          <p:nvPr/>
        </p:nvSpPr>
        <p:spPr>
          <a:xfrm>
            <a:off x="457200" y="4684242"/>
            <a:ext cx="0" cy="270510"/>
          </a:xfrm>
          <a:custGeom>
            <a:avLst/>
            <a:gdLst/>
            <a:ahLst/>
            <a:cxnLst/>
            <a:rect l="l" t="t" r="r" b="b"/>
            <a:pathLst>
              <a:path h="270510">
                <a:moveTo>
                  <a:pt x="0" y="0"/>
                </a:moveTo>
                <a:lnTo>
                  <a:pt x="0" y="270116"/>
                </a:lnTo>
              </a:path>
            </a:pathLst>
          </a:custGeom>
          <a:ln w="12700">
            <a:solidFill>
              <a:srgbClr val="A6A6A6"/>
            </a:solidFill>
            <a:prstDash val="sysDot"/>
          </a:ln>
        </p:spPr>
        <p:txBody>
          <a:bodyPr wrap="square" lIns="0" tIns="0" rIns="0" bIns="0" rtlCol="0"/>
          <a:lstStyle/>
          <a:p>
            <a:endParaRPr/>
          </a:p>
        </p:txBody>
      </p:sp>
      <p:sp>
        <p:nvSpPr>
          <p:cNvPr id="19" name="bk object 19"/>
          <p:cNvSpPr/>
          <p:nvPr/>
        </p:nvSpPr>
        <p:spPr>
          <a:xfrm>
            <a:off x="8686800" y="4684242"/>
            <a:ext cx="0" cy="270510"/>
          </a:xfrm>
          <a:custGeom>
            <a:avLst/>
            <a:gdLst/>
            <a:ahLst/>
            <a:cxnLst/>
            <a:rect l="l" t="t" r="r" b="b"/>
            <a:pathLst>
              <a:path h="270510">
                <a:moveTo>
                  <a:pt x="0" y="0"/>
                </a:moveTo>
                <a:lnTo>
                  <a:pt x="0" y="270116"/>
                </a:lnTo>
              </a:path>
            </a:pathLst>
          </a:custGeom>
          <a:ln w="12700">
            <a:solidFill>
              <a:srgbClr val="A6A6A6"/>
            </a:solidFill>
            <a:prstDash val="sysDot"/>
          </a:ln>
        </p:spPr>
        <p:txBody>
          <a:bodyPr wrap="square" lIns="0" tIns="0" rIns="0" bIns="0" rtlCol="0"/>
          <a:lstStyle/>
          <a:p>
            <a:endParaRPr/>
          </a:p>
        </p:txBody>
      </p:sp>
      <p:sp>
        <p:nvSpPr>
          <p:cNvPr id="20" name="bk object 20"/>
          <p:cNvSpPr/>
          <p:nvPr/>
        </p:nvSpPr>
        <p:spPr>
          <a:xfrm>
            <a:off x="450850" y="4690592"/>
            <a:ext cx="8242300" cy="0"/>
          </a:xfrm>
          <a:custGeom>
            <a:avLst/>
            <a:gdLst/>
            <a:ahLst/>
            <a:cxnLst/>
            <a:rect l="l" t="t" r="r" b="b"/>
            <a:pathLst>
              <a:path w="8242300">
                <a:moveTo>
                  <a:pt x="0" y="0"/>
                </a:moveTo>
                <a:lnTo>
                  <a:pt x="8242300" y="0"/>
                </a:lnTo>
              </a:path>
            </a:pathLst>
          </a:custGeom>
          <a:ln w="12700">
            <a:solidFill>
              <a:srgbClr val="A6A6A6"/>
            </a:solidFill>
            <a:prstDash val="sysDot"/>
          </a:ln>
        </p:spPr>
        <p:txBody>
          <a:bodyPr wrap="square" lIns="0" tIns="0" rIns="0" bIns="0" rtlCol="0"/>
          <a:lstStyle/>
          <a:p>
            <a:endParaRPr/>
          </a:p>
        </p:txBody>
      </p:sp>
      <p:sp>
        <p:nvSpPr>
          <p:cNvPr id="21" name="bk object 21"/>
          <p:cNvSpPr/>
          <p:nvPr/>
        </p:nvSpPr>
        <p:spPr>
          <a:xfrm>
            <a:off x="450850" y="4948008"/>
            <a:ext cx="8242300" cy="0"/>
          </a:xfrm>
          <a:custGeom>
            <a:avLst/>
            <a:gdLst/>
            <a:ahLst/>
            <a:cxnLst/>
            <a:rect l="l" t="t" r="r" b="b"/>
            <a:pathLst>
              <a:path w="8242300">
                <a:moveTo>
                  <a:pt x="0" y="0"/>
                </a:moveTo>
                <a:lnTo>
                  <a:pt x="8242300" y="0"/>
                </a:lnTo>
              </a:path>
            </a:pathLst>
          </a:custGeom>
          <a:ln w="12700">
            <a:solidFill>
              <a:srgbClr val="A6A6A6"/>
            </a:solidFill>
            <a:prstDash val="sysDot"/>
          </a:ln>
        </p:spPr>
        <p:txBody>
          <a:bodyPr wrap="square" lIns="0" tIns="0" rIns="0" bIns="0" rtlCol="0"/>
          <a:lstStyle/>
          <a:p>
            <a:endParaRPr/>
          </a:p>
        </p:txBody>
      </p:sp>
      <p:sp>
        <p:nvSpPr>
          <p:cNvPr id="22" name="bk object 22"/>
          <p:cNvSpPr/>
          <p:nvPr/>
        </p:nvSpPr>
        <p:spPr>
          <a:xfrm>
            <a:off x="7616952" y="284988"/>
            <a:ext cx="1069848" cy="4953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40404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5/24/2023</a:t>
            </a:fld>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Calibri"/>
                <a:cs typeface="Calibri"/>
              </a:defRPr>
            </a:lvl1pPr>
          </a:lstStyle>
          <a:p>
            <a:pPr marL="25400">
              <a:lnSpc>
                <a:spcPts val="865"/>
              </a:lnSpc>
            </a:pPr>
            <a:fld id="{81D60167-4931-47E6-BA6A-407CBD079E47}" type="slidenum">
              <a:rPr dirty="0"/>
              <a:pPr marL="25400">
                <a:lnSpc>
                  <a:spcPts val="865"/>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5/24/2023</a:t>
            </a:fld>
            <a:endParaRPr lang="en-US"/>
          </a:p>
        </p:txBody>
      </p:sp>
      <p:sp>
        <p:nvSpPr>
          <p:cNvPr id="4" name="Holder 4"/>
          <p:cNvSpPr>
            <a:spLocks noGrp="1"/>
          </p:cNvSpPr>
          <p:nvPr>
            <p:ph type="sldNum" sz="quarter" idx="7"/>
          </p:nvPr>
        </p:nvSpPr>
        <p:spPr/>
        <p:txBody>
          <a:bodyPr lIns="0" tIns="0" rIns="0" bIns="0"/>
          <a:lstStyle>
            <a:lvl1pPr>
              <a:defRPr sz="800" b="0" i="0">
                <a:solidFill>
                  <a:srgbClr val="888888"/>
                </a:solidFill>
                <a:latin typeface="Calibri"/>
                <a:cs typeface="Calibri"/>
              </a:defRPr>
            </a:lvl1pPr>
          </a:lstStyle>
          <a:p>
            <a:pPr marL="25400">
              <a:lnSpc>
                <a:spcPts val="865"/>
              </a:lnSpc>
            </a:pPr>
            <a:fld id="{81D60167-4931-47E6-BA6A-407CBD079E47}" type="slidenum">
              <a:rPr dirty="0"/>
              <a:pPr marL="25400">
                <a:lnSpc>
                  <a:spcPts val="865"/>
                </a:lnSpc>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35279" y="172212"/>
            <a:ext cx="210820" cy="210820"/>
          </a:xfrm>
          <a:custGeom>
            <a:avLst/>
            <a:gdLst/>
            <a:ahLst/>
            <a:cxnLst/>
            <a:rect l="l" t="t" r="r" b="b"/>
            <a:pathLst>
              <a:path w="210820" h="210820">
                <a:moveTo>
                  <a:pt x="0" y="0"/>
                </a:moveTo>
                <a:lnTo>
                  <a:pt x="0" y="210312"/>
                </a:lnTo>
                <a:lnTo>
                  <a:pt x="210312" y="105155"/>
                </a:lnTo>
                <a:lnTo>
                  <a:pt x="0" y="0"/>
                </a:lnTo>
                <a:close/>
              </a:path>
            </a:pathLst>
          </a:custGeom>
          <a:solidFill>
            <a:srgbClr val="FF6600"/>
          </a:solidFill>
        </p:spPr>
        <p:txBody>
          <a:bodyPr wrap="square" lIns="0" tIns="0" rIns="0" bIns="0" rtlCol="0"/>
          <a:lstStyle/>
          <a:p>
            <a:endParaRPr/>
          </a:p>
        </p:txBody>
      </p:sp>
      <p:sp>
        <p:nvSpPr>
          <p:cNvPr id="2" name="Holder 2"/>
          <p:cNvSpPr>
            <a:spLocks noGrp="1"/>
          </p:cNvSpPr>
          <p:nvPr>
            <p:ph type="title"/>
          </p:nvPr>
        </p:nvSpPr>
        <p:spPr>
          <a:xfrm>
            <a:off x="1006551" y="1749374"/>
            <a:ext cx="7130897" cy="700405"/>
          </a:xfrm>
          <a:prstGeom prst="rect">
            <a:avLst/>
          </a:prstGeom>
        </p:spPr>
        <p:txBody>
          <a:bodyPr wrap="square" lIns="0" tIns="0" rIns="0" bIns="0">
            <a:spAutoFit/>
          </a:bodyPr>
          <a:lstStyle>
            <a:lvl1pPr>
              <a:defRPr sz="3600" b="0" i="0">
                <a:solidFill>
                  <a:srgbClr val="404040"/>
                </a:solidFill>
                <a:latin typeface="Calibri"/>
                <a:cs typeface="Calibri"/>
              </a:defRPr>
            </a:lvl1pPr>
          </a:lstStyle>
          <a:p>
            <a:endParaRPr/>
          </a:p>
        </p:txBody>
      </p:sp>
      <p:sp>
        <p:nvSpPr>
          <p:cNvPr id="3" name="Holder 3"/>
          <p:cNvSpPr>
            <a:spLocks noGrp="1"/>
          </p:cNvSpPr>
          <p:nvPr>
            <p:ph type="body" idx="1"/>
          </p:nvPr>
        </p:nvSpPr>
        <p:spPr>
          <a:xfrm>
            <a:off x="1573021" y="1484375"/>
            <a:ext cx="5997956" cy="18230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5/24/2023</a:t>
            </a:fld>
            <a:endParaRPr lang="en-US"/>
          </a:p>
        </p:txBody>
      </p:sp>
      <p:sp>
        <p:nvSpPr>
          <p:cNvPr id="6" name="Holder 6"/>
          <p:cNvSpPr>
            <a:spLocks noGrp="1"/>
          </p:cNvSpPr>
          <p:nvPr>
            <p:ph type="sldNum" sz="quarter" idx="7"/>
          </p:nvPr>
        </p:nvSpPr>
        <p:spPr>
          <a:xfrm>
            <a:off x="8287131" y="4765268"/>
            <a:ext cx="154940" cy="127635"/>
          </a:xfrm>
          <a:prstGeom prst="rect">
            <a:avLst/>
          </a:prstGeom>
        </p:spPr>
        <p:txBody>
          <a:bodyPr wrap="square" lIns="0" tIns="0" rIns="0" bIns="0">
            <a:spAutoFit/>
          </a:bodyPr>
          <a:lstStyle>
            <a:lvl1pPr>
              <a:defRPr sz="800" b="0" i="0">
                <a:solidFill>
                  <a:srgbClr val="888888"/>
                </a:solidFill>
                <a:latin typeface="Calibri"/>
                <a:cs typeface="Calibri"/>
              </a:defRPr>
            </a:lvl1pPr>
          </a:lstStyle>
          <a:p>
            <a:pPr marL="25400">
              <a:lnSpc>
                <a:spcPts val="865"/>
              </a:lnSpc>
            </a:pPr>
            <a:fld id="{81D60167-4931-47E6-BA6A-407CBD079E47}" type="slidenum">
              <a:rPr dirty="0"/>
              <a:pPr marL="25400">
                <a:lnSpc>
                  <a:spcPts val="865"/>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sunil\Downloads\DSCF2497.M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idhan Sabha\Desktop\Vidhan Sab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81150"/>
            <a:ext cx="5381625" cy="33117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2040" y="438150"/>
            <a:ext cx="7162800" cy="843821"/>
          </a:xfrm>
          <a:prstGeom prst="rect">
            <a:avLst/>
          </a:prstGeom>
        </p:spPr>
        <p:txBody>
          <a:bodyPr wrap="square">
            <a:spAutoFit/>
          </a:bodyPr>
          <a:lstStyle/>
          <a:p>
            <a:pPr marL="12700" algn="ctr">
              <a:spcBef>
                <a:spcPts val="100"/>
              </a:spcBef>
            </a:pPr>
            <a:r>
              <a:rPr lang="en-US" sz="2400" spc="-5" dirty="0">
                <a:solidFill>
                  <a:srgbClr val="FF8933"/>
                </a:solidFill>
                <a:latin typeface="Calibri"/>
                <a:ea typeface="+mj-ea"/>
                <a:cs typeface="Calibri"/>
              </a:rPr>
              <a:t>National e-Vidhan Application (</a:t>
            </a:r>
            <a:r>
              <a:rPr lang="en-US" sz="2400" spc="-5" dirty="0" err="1">
                <a:solidFill>
                  <a:srgbClr val="FF8933"/>
                </a:solidFill>
                <a:latin typeface="Calibri"/>
                <a:ea typeface="+mj-ea"/>
                <a:cs typeface="Calibri"/>
              </a:rPr>
              <a:t>NeVA</a:t>
            </a:r>
            <a:r>
              <a:rPr lang="en-US" sz="2400" spc="-5" dirty="0">
                <a:solidFill>
                  <a:srgbClr val="FF8933"/>
                </a:solidFill>
                <a:latin typeface="Calibri"/>
                <a:ea typeface="+mj-ea"/>
                <a:cs typeface="Calibri"/>
              </a:rPr>
              <a:t> )</a:t>
            </a:r>
          </a:p>
          <a:p>
            <a:pPr marL="12700" algn="ctr">
              <a:spcBef>
                <a:spcPts val="100"/>
              </a:spcBef>
            </a:pPr>
            <a:r>
              <a:rPr lang="en-US" sz="2400" spc="-5" dirty="0">
                <a:solidFill>
                  <a:srgbClr val="FF8933"/>
                </a:solidFill>
                <a:latin typeface="Calibri"/>
                <a:ea typeface="+mj-ea"/>
                <a:cs typeface="Calibri"/>
              </a:rPr>
              <a:t>Haryana Legislative Assembly, Chandigarh</a:t>
            </a:r>
          </a:p>
        </p:txBody>
      </p:sp>
    </p:spTree>
    <p:extLst>
      <p:ext uri="{BB962C8B-B14F-4D97-AF65-F5344CB8AC3E}">
        <p14:creationId xmlns:p14="http://schemas.microsoft.com/office/powerpoint/2010/main" val="285055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6352540" y="1158240"/>
            <a:ext cx="1800860" cy="3752309"/>
          </a:xfrm>
          <a:prstGeom prst="rect">
            <a:avLst/>
          </a:prstGeom>
        </p:spPr>
        <p:txBody>
          <a:bodyPr vert="horz" wrap="square" lIns="0" tIns="12700" rIns="0" bIns="0" rtlCol="0">
            <a:spAutoFit/>
          </a:bodyPr>
          <a:lstStyle/>
          <a:p>
            <a:pPr marL="12700">
              <a:lnSpc>
                <a:spcPct val="100000"/>
              </a:lnSpc>
              <a:spcBef>
                <a:spcPts val="100"/>
              </a:spcBef>
            </a:pPr>
            <a:r>
              <a:rPr lang="en-US" sz="1200" b="1" spc="-15" dirty="0">
                <a:solidFill>
                  <a:srgbClr val="585858"/>
                </a:solidFill>
                <a:latin typeface="Calibri"/>
                <a:cs typeface="Calibri"/>
              </a:rPr>
              <a:t>       </a:t>
            </a:r>
            <a:r>
              <a:rPr sz="1200" b="1" spc="-15" dirty="0">
                <a:solidFill>
                  <a:srgbClr val="585858"/>
                </a:solidFill>
                <a:latin typeface="Calibri"/>
                <a:cs typeface="Calibri"/>
              </a:rPr>
              <a:t>Key </a:t>
            </a:r>
            <a:r>
              <a:rPr sz="1200" b="1" spc="-10" dirty="0">
                <a:solidFill>
                  <a:srgbClr val="585858"/>
                </a:solidFill>
                <a:latin typeface="Calibri"/>
                <a:cs typeface="Calibri"/>
              </a:rPr>
              <a:t>Portal</a:t>
            </a:r>
            <a:r>
              <a:rPr sz="1200" b="1" spc="10" dirty="0">
                <a:solidFill>
                  <a:srgbClr val="585858"/>
                </a:solidFill>
                <a:latin typeface="Calibri"/>
                <a:cs typeface="Calibri"/>
              </a:rPr>
              <a:t> </a:t>
            </a:r>
            <a:r>
              <a:rPr sz="1200" b="1" spc="-10" dirty="0">
                <a:solidFill>
                  <a:srgbClr val="585858"/>
                </a:solidFill>
                <a:latin typeface="Calibri"/>
                <a:cs typeface="Calibri"/>
              </a:rPr>
              <a:t>Features:</a:t>
            </a:r>
            <a:endParaRPr sz="1200" dirty="0">
              <a:latin typeface="Calibri"/>
              <a:cs typeface="Calibri"/>
            </a:endParaRPr>
          </a:p>
          <a:p>
            <a:pPr>
              <a:lnSpc>
                <a:spcPct val="100000"/>
              </a:lnSpc>
              <a:spcBef>
                <a:spcPts val="10"/>
              </a:spcBef>
            </a:pPr>
            <a:endParaRPr sz="1300" dirty="0">
              <a:latin typeface="Times New Roman"/>
              <a:cs typeface="Times New Roman"/>
            </a:endParaRPr>
          </a:p>
          <a:p>
            <a:pPr marL="299085" marR="18415" indent="-287020">
              <a:lnSpc>
                <a:spcPct val="100000"/>
              </a:lnSpc>
              <a:buFont typeface="Wingdings"/>
              <a:buChar char=""/>
              <a:tabLst>
                <a:tab pos="299085" algn="l"/>
                <a:tab pos="299720" algn="l"/>
              </a:tabLst>
            </a:pPr>
            <a:r>
              <a:rPr sz="1200" spc="-5" dirty="0">
                <a:solidFill>
                  <a:srgbClr val="585858"/>
                </a:solidFill>
                <a:latin typeface="Calibri"/>
                <a:cs typeface="Calibri"/>
              </a:rPr>
              <a:t>Single </a:t>
            </a:r>
            <a:r>
              <a:rPr sz="1200" spc="-10" dirty="0">
                <a:solidFill>
                  <a:srgbClr val="585858"/>
                </a:solidFill>
                <a:latin typeface="Calibri"/>
                <a:cs typeface="Calibri"/>
              </a:rPr>
              <a:t>Point </a:t>
            </a:r>
            <a:r>
              <a:rPr sz="1200" spc="-5" dirty="0">
                <a:solidFill>
                  <a:srgbClr val="585858"/>
                </a:solidFill>
                <a:latin typeface="Calibri"/>
                <a:cs typeface="Calibri"/>
              </a:rPr>
              <a:t>Interface  </a:t>
            </a:r>
            <a:r>
              <a:rPr sz="1200" spc="-10" dirty="0">
                <a:solidFill>
                  <a:srgbClr val="585858"/>
                </a:solidFill>
                <a:latin typeface="Calibri"/>
                <a:cs typeface="Calibri"/>
              </a:rPr>
              <a:t>for </a:t>
            </a:r>
            <a:r>
              <a:rPr lang="en-US" sz="1200" dirty="0">
                <a:solidFill>
                  <a:srgbClr val="585858"/>
                </a:solidFill>
                <a:latin typeface="Calibri"/>
                <a:cs typeface="Calibri"/>
              </a:rPr>
              <a:t>Assembly Staff, Govt Departments, </a:t>
            </a:r>
            <a:r>
              <a:rPr sz="1200" dirty="0">
                <a:solidFill>
                  <a:srgbClr val="585858"/>
                </a:solidFill>
                <a:latin typeface="Calibri"/>
                <a:cs typeface="Calibri"/>
              </a:rPr>
              <a:t>Assembly  </a:t>
            </a:r>
            <a:r>
              <a:rPr sz="1200" spc="-5" dirty="0">
                <a:solidFill>
                  <a:srgbClr val="585858"/>
                </a:solidFill>
                <a:latin typeface="Calibri"/>
                <a:cs typeface="Calibri"/>
              </a:rPr>
              <a:t>Members</a:t>
            </a:r>
            <a:r>
              <a:rPr lang="en-US" sz="1200" spc="-5" dirty="0">
                <a:solidFill>
                  <a:srgbClr val="585858"/>
                </a:solidFill>
                <a:latin typeface="Calibri"/>
                <a:cs typeface="Calibri"/>
              </a:rPr>
              <a:t> and Public</a:t>
            </a:r>
            <a:endParaRPr sz="1200" dirty="0">
              <a:latin typeface="Calibri"/>
              <a:cs typeface="Calibri"/>
            </a:endParaRPr>
          </a:p>
          <a:p>
            <a:pPr>
              <a:lnSpc>
                <a:spcPct val="100000"/>
              </a:lnSpc>
              <a:spcBef>
                <a:spcPts val="5"/>
              </a:spcBef>
              <a:buClr>
                <a:srgbClr val="585858"/>
              </a:buClr>
              <a:buFont typeface="Wingdings"/>
              <a:buChar char=""/>
            </a:pPr>
            <a:endParaRPr sz="1250" dirty="0">
              <a:latin typeface="Times New Roman"/>
              <a:cs typeface="Times New Roman"/>
            </a:endParaRPr>
          </a:p>
          <a:p>
            <a:pPr marL="299085" marR="79375" indent="-287020">
              <a:lnSpc>
                <a:spcPct val="100000"/>
              </a:lnSpc>
              <a:buFont typeface="Wingdings"/>
              <a:buChar char=""/>
              <a:tabLst>
                <a:tab pos="299085" algn="l"/>
                <a:tab pos="299720" algn="l"/>
              </a:tabLst>
            </a:pPr>
            <a:r>
              <a:rPr lang="en-US" sz="1200" spc="-5" dirty="0">
                <a:solidFill>
                  <a:srgbClr val="585858"/>
                </a:solidFill>
                <a:latin typeface="Calibri"/>
                <a:cs typeface="Calibri"/>
              </a:rPr>
              <a:t>Role Based process flow</a:t>
            </a:r>
          </a:p>
          <a:p>
            <a:pPr marL="12065" marR="79375">
              <a:lnSpc>
                <a:spcPct val="100000"/>
              </a:lnSpc>
              <a:tabLst>
                <a:tab pos="299085" algn="l"/>
                <a:tab pos="299720" algn="l"/>
              </a:tabLst>
            </a:pPr>
            <a:endParaRPr lang="en-US" sz="1200" spc="-5" dirty="0">
              <a:solidFill>
                <a:srgbClr val="585858"/>
              </a:solidFill>
              <a:latin typeface="Calibri"/>
              <a:cs typeface="Calibri"/>
            </a:endParaRPr>
          </a:p>
          <a:p>
            <a:pPr marL="299085" marR="79375" indent="-287020">
              <a:lnSpc>
                <a:spcPct val="100000"/>
              </a:lnSpc>
              <a:buFont typeface="Wingdings"/>
              <a:buChar char=""/>
              <a:tabLst>
                <a:tab pos="299085" algn="l"/>
                <a:tab pos="299720" algn="l"/>
              </a:tabLst>
            </a:pPr>
            <a:r>
              <a:rPr lang="en-US" sz="1200" spc="-5" dirty="0">
                <a:solidFill>
                  <a:srgbClr val="585858"/>
                </a:solidFill>
                <a:latin typeface="Calibri"/>
                <a:cs typeface="Calibri"/>
              </a:rPr>
              <a:t>Member centric Mobile App and Portal</a:t>
            </a:r>
          </a:p>
          <a:p>
            <a:pPr marL="299085" marR="79375" indent="-287020">
              <a:lnSpc>
                <a:spcPct val="100000"/>
              </a:lnSpc>
              <a:buFont typeface="Wingdings"/>
              <a:buChar char=""/>
              <a:tabLst>
                <a:tab pos="299085" algn="l"/>
                <a:tab pos="299720" algn="l"/>
              </a:tabLst>
            </a:pPr>
            <a:endParaRPr lang="en-US" sz="1200" spc="-5" dirty="0">
              <a:solidFill>
                <a:srgbClr val="585858"/>
              </a:solidFill>
              <a:latin typeface="Calibri"/>
              <a:cs typeface="Calibri"/>
            </a:endParaRPr>
          </a:p>
          <a:p>
            <a:pPr marL="299085" marR="79375" indent="-287020">
              <a:lnSpc>
                <a:spcPct val="100000"/>
              </a:lnSpc>
              <a:buFont typeface="Wingdings"/>
              <a:buChar char=""/>
              <a:tabLst>
                <a:tab pos="299085" algn="l"/>
                <a:tab pos="299720" algn="l"/>
              </a:tabLst>
            </a:pPr>
            <a:r>
              <a:rPr lang="en-US" sz="1200" spc="-5" dirty="0">
                <a:solidFill>
                  <a:srgbClr val="585858"/>
                </a:solidFill>
                <a:latin typeface="Calibri"/>
                <a:cs typeface="Calibri"/>
              </a:rPr>
              <a:t>Digital House</a:t>
            </a:r>
            <a:endParaRPr lang="en-US" sz="1200" dirty="0">
              <a:latin typeface="Calibri"/>
              <a:cs typeface="Calibri"/>
            </a:endParaRPr>
          </a:p>
          <a:p>
            <a:pPr>
              <a:lnSpc>
                <a:spcPct val="100000"/>
              </a:lnSpc>
              <a:spcBef>
                <a:spcPts val="5"/>
              </a:spcBef>
              <a:buClr>
                <a:srgbClr val="585858"/>
              </a:buClr>
            </a:pPr>
            <a:endParaRPr sz="1250" dirty="0">
              <a:latin typeface="Times New Roman"/>
              <a:cs typeface="Times New Roman"/>
            </a:endParaRPr>
          </a:p>
          <a:p>
            <a:pPr marL="286385" marR="358775" indent="-286385">
              <a:lnSpc>
                <a:spcPct val="100000"/>
              </a:lnSpc>
              <a:buFont typeface="Wingdings"/>
              <a:buChar char=""/>
              <a:tabLst>
                <a:tab pos="286385" algn="l"/>
                <a:tab pos="299720" algn="l"/>
              </a:tabLst>
            </a:pPr>
            <a:r>
              <a:rPr sz="1200" dirty="0">
                <a:solidFill>
                  <a:srgbClr val="585858"/>
                </a:solidFill>
                <a:latin typeface="Calibri"/>
                <a:cs typeface="Calibri"/>
              </a:rPr>
              <a:t>Assembly </a:t>
            </a:r>
            <a:r>
              <a:rPr sz="1200" spc="-5" dirty="0">
                <a:solidFill>
                  <a:srgbClr val="585858"/>
                </a:solidFill>
                <a:latin typeface="Calibri"/>
                <a:cs typeface="Calibri"/>
              </a:rPr>
              <a:t>Video</a:t>
            </a:r>
            <a:r>
              <a:rPr sz="1200" spc="-70" dirty="0">
                <a:solidFill>
                  <a:srgbClr val="585858"/>
                </a:solidFill>
                <a:latin typeface="Calibri"/>
                <a:cs typeface="Calibri"/>
              </a:rPr>
              <a:t> </a:t>
            </a:r>
            <a:r>
              <a:rPr sz="1200" dirty="0">
                <a:solidFill>
                  <a:srgbClr val="585858"/>
                </a:solidFill>
                <a:latin typeface="Calibri"/>
                <a:cs typeface="Calibri"/>
              </a:rPr>
              <a:t>&amp;</a:t>
            </a:r>
            <a:endParaRPr sz="1200" dirty="0">
              <a:latin typeface="Calibri"/>
              <a:cs typeface="Calibri"/>
            </a:endParaRPr>
          </a:p>
          <a:p>
            <a:pPr marR="342900" algn="ctr">
              <a:lnSpc>
                <a:spcPct val="100000"/>
              </a:lnSpc>
            </a:pPr>
            <a:r>
              <a:rPr sz="1200" spc="-5" dirty="0">
                <a:solidFill>
                  <a:srgbClr val="585858"/>
                </a:solidFill>
                <a:latin typeface="Calibri"/>
                <a:cs typeface="Calibri"/>
              </a:rPr>
              <a:t>Digital</a:t>
            </a:r>
            <a:r>
              <a:rPr sz="1200" spc="-30" dirty="0">
                <a:solidFill>
                  <a:srgbClr val="585858"/>
                </a:solidFill>
                <a:latin typeface="Calibri"/>
                <a:cs typeface="Calibri"/>
              </a:rPr>
              <a:t> </a:t>
            </a:r>
            <a:r>
              <a:rPr sz="1200" spc="-5" dirty="0">
                <a:solidFill>
                  <a:srgbClr val="585858"/>
                </a:solidFill>
                <a:latin typeface="Calibri"/>
                <a:cs typeface="Calibri"/>
              </a:rPr>
              <a:t>Library</a:t>
            </a:r>
            <a:endParaRPr sz="1200" dirty="0">
              <a:latin typeface="Calibri"/>
              <a:cs typeface="Calibri"/>
            </a:endParaRPr>
          </a:p>
          <a:p>
            <a:pPr>
              <a:lnSpc>
                <a:spcPct val="100000"/>
              </a:lnSpc>
              <a:spcBef>
                <a:spcPts val="5"/>
              </a:spcBef>
            </a:pPr>
            <a:endParaRPr sz="1250" dirty="0">
              <a:latin typeface="Times New Roman"/>
              <a:cs typeface="Times New Roman"/>
            </a:endParaRPr>
          </a:p>
          <a:p>
            <a:pPr marL="299085" indent="-287020">
              <a:lnSpc>
                <a:spcPct val="100000"/>
              </a:lnSpc>
              <a:buFont typeface="Wingdings"/>
              <a:buChar char=""/>
              <a:tabLst>
                <a:tab pos="299085" algn="l"/>
                <a:tab pos="299720" algn="l"/>
              </a:tabLst>
            </a:pPr>
            <a:r>
              <a:rPr lang="en-US" sz="1200" spc="-5" dirty="0">
                <a:solidFill>
                  <a:srgbClr val="585858"/>
                </a:solidFill>
                <a:latin typeface="Calibri"/>
                <a:cs typeface="Calibri"/>
              </a:rPr>
              <a:t>Digital Reports</a:t>
            </a:r>
            <a:endParaRPr sz="1200" dirty="0">
              <a:latin typeface="Calibri"/>
              <a:cs typeface="Calibri"/>
            </a:endParaRPr>
          </a:p>
          <a:p>
            <a:pPr>
              <a:lnSpc>
                <a:spcPct val="100000"/>
              </a:lnSpc>
              <a:buClr>
                <a:srgbClr val="585858"/>
              </a:buClr>
            </a:pPr>
            <a:endParaRPr sz="1250" dirty="0">
              <a:latin typeface="Times New Roman"/>
              <a:cs typeface="Times New Roman"/>
            </a:endParaRPr>
          </a:p>
        </p:txBody>
      </p:sp>
      <p:sp>
        <p:nvSpPr>
          <p:cNvPr id="9" name="object 9"/>
          <p:cNvSpPr txBox="1">
            <a:spLocks noGrp="1"/>
          </p:cNvSpPr>
          <p:nvPr>
            <p:ph type="title"/>
          </p:nvPr>
        </p:nvSpPr>
        <p:spPr>
          <a:xfrm>
            <a:off x="467544" y="317449"/>
            <a:ext cx="8640960"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solidFill>
                  <a:srgbClr val="FF8933"/>
                </a:solidFill>
              </a:rPr>
              <a:t>Digital Transaction of all the Legislative Business through </a:t>
            </a:r>
            <a:r>
              <a:rPr lang="en-US" sz="2400" spc="-5" dirty="0" err="1">
                <a:solidFill>
                  <a:srgbClr val="FF8933"/>
                </a:solidFill>
              </a:rPr>
              <a:t>NeVA</a:t>
            </a:r>
            <a:r>
              <a:rPr lang="en-US" sz="2400" spc="-5" dirty="0">
                <a:solidFill>
                  <a:srgbClr val="FF8933"/>
                </a:solidFill>
              </a:rPr>
              <a:t> Portal</a:t>
            </a:r>
            <a:endParaRPr sz="2400" spc="-5" dirty="0">
              <a:solidFill>
                <a:srgbClr val="FF8933"/>
              </a:solidFill>
            </a:endParaRPr>
          </a:p>
        </p:txBody>
      </p:sp>
      <p:pic>
        <p:nvPicPr>
          <p:cNvPr id="3" name="Picture 2">
            <a:extLst>
              <a:ext uri="{FF2B5EF4-FFF2-40B4-BE49-F238E27FC236}">
                <a16:creationId xmlns:a16="http://schemas.microsoft.com/office/drawing/2014/main" id="{42F8B137-3691-4C6D-B002-0FF3567BC2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52128"/>
            <a:ext cx="5976751" cy="33638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683568" y="317449"/>
            <a:ext cx="8640960"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solidFill>
                  <a:srgbClr val="FF8933"/>
                </a:solidFill>
              </a:rPr>
              <a:t>Transaction at a glance through </a:t>
            </a:r>
            <a:r>
              <a:rPr lang="en-US" sz="2400" spc="-5" dirty="0" err="1">
                <a:solidFill>
                  <a:srgbClr val="FF8933"/>
                </a:solidFill>
              </a:rPr>
              <a:t>NeVA</a:t>
            </a:r>
            <a:endParaRPr sz="2400" spc="-5" dirty="0">
              <a:solidFill>
                <a:srgbClr val="FF8933"/>
              </a:solidFill>
            </a:endParaRPr>
          </a:p>
        </p:txBody>
      </p:sp>
      <p:graphicFrame>
        <p:nvGraphicFramePr>
          <p:cNvPr id="13" name="Chart 12">
            <a:extLst>
              <a:ext uri="{FF2B5EF4-FFF2-40B4-BE49-F238E27FC236}">
                <a16:creationId xmlns:a16="http://schemas.microsoft.com/office/drawing/2014/main" id="{B10161C3-BE6C-48DB-9257-665621281C93}"/>
              </a:ext>
            </a:extLst>
          </p:cNvPr>
          <p:cNvGraphicFramePr/>
          <p:nvPr>
            <p:extLst>
              <p:ext uri="{D42A27DB-BD31-4B8C-83A1-F6EECF244321}">
                <p14:modId xmlns:p14="http://schemas.microsoft.com/office/powerpoint/2010/main" val="3998881824"/>
              </p:ext>
            </p:extLst>
          </p:nvPr>
        </p:nvGraphicFramePr>
        <p:xfrm>
          <a:off x="1691680" y="978075"/>
          <a:ext cx="5832648" cy="39699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564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C7100A-7D10-4E64-A882-1D7FF013E18A}"/>
              </a:ext>
            </a:extLst>
          </p:cNvPr>
          <p:cNvSpPr>
            <a:spLocks noGrp="1"/>
          </p:cNvSpPr>
          <p:nvPr>
            <p:ph type="body" idx="1"/>
          </p:nvPr>
        </p:nvSpPr>
        <p:spPr>
          <a:xfrm>
            <a:off x="683568" y="267494"/>
            <a:ext cx="8136904" cy="369332"/>
          </a:xfrm>
        </p:spPr>
        <p:txBody>
          <a:bodyPr/>
          <a:lstStyle/>
          <a:p>
            <a:r>
              <a:rPr lang="en-US" sz="2400" spc="-5" dirty="0">
                <a:solidFill>
                  <a:srgbClr val="FF8933"/>
                </a:solidFill>
                <a:latin typeface="Calibri"/>
                <a:ea typeface="+mj-ea"/>
                <a:cs typeface="Calibri"/>
              </a:rPr>
              <a:t>Message</a:t>
            </a:r>
            <a:r>
              <a:rPr lang="en-US" spc="-10" dirty="0">
                <a:solidFill>
                  <a:srgbClr val="000000"/>
                </a:solidFill>
              </a:rPr>
              <a:t> </a:t>
            </a:r>
            <a:r>
              <a:rPr lang="en-US" sz="2400" spc="-5" dirty="0">
                <a:solidFill>
                  <a:srgbClr val="FF8933"/>
                </a:solidFill>
                <a:latin typeface="Calibri"/>
                <a:ea typeface="+mj-ea"/>
                <a:cs typeface="Calibri"/>
              </a:rPr>
              <a:t>from Sh. Gian Chand Gupta, Hon’ble Speaker</a:t>
            </a:r>
          </a:p>
        </p:txBody>
      </p:sp>
      <p:pic>
        <p:nvPicPr>
          <p:cNvPr id="4" name="DSCF2497.MOV">
            <a:hlinkClick r:id="" action="ppaction://media"/>
          </p:cNvPr>
          <p:cNvPicPr>
            <a:picLocks noRot="1" noChangeAspect="1"/>
          </p:cNvPicPr>
          <p:nvPr>
            <a:videoFile r:link="rId1"/>
          </p:nvPr>
        </p:nvPicPr>
        <p:blipFill>
          <a:blip r:embed="rId3"/>
          <a:stretch>
            <a:fillRect/>
          </a:stretch>
        </p:blipFill>
        <p:spPr>
          <a:xfrm>
            <a:off x="428596" y="819667"/>
            <a:ext cx="8429684" cy="45719"/>
          </a:xfrm>
          <a:prstGeom prst="rect">
            <a:avLst/>
          </a:prstGeom>
        </p:spPr>
      </p:pic>
    </p:spTree>
    <p:extLst>
      <p:ext uri="{BB962C8B-B14F-4D97-AF65-F5344CB8AC3E}">
        <p14:creationId xmlns:p14="http://schemas.microsoft.com/office/powerpoint/2010/main" val="8600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DE94-8E91-4646-8162-BD72AB017DE6}"/>
              </a:ext>
            </a:extLst>
          </p:cNvPr>
          <p:cNvSpPr>
            <a:spLocks noGrp="1"/>
          </p:cNvSpPr>
          <p:nvPr>
            <p:ph type="title"/>
          </p:nvPr>
        </p:nvSpPr>
        <p:spPr>
          <a:xfrm>
            <a:off x="683568" y="123478"/>
            <a:ext cx="7130897" cy="369332"/>
          </a:xfrm>
        </p:spPr>
        <p:txBody>
          <a:bodyPr/>
          <a:lstStyle/>
          <a:p>
            <a:r>
              <a:rPr lang="en-US" sz="2400" spc="-5" dirty="0">
                <a:solidFill>
                  <a:srgbClr val="FF8933"/>
                </a:solidFill>
              </a:rPr>
              <a:t>Feedback / Suggestion on </a:t>
            </a:r>
            <a:r>
              <a:rPr lang="en-US" sz="2400" spc="-5" dirty="0" err="1">
                <a:solidFill>
                  <a:srgbClr val="FF8933"/>
                </a:solidFill>
              </a:rPr>
              <a:t>NeVA</a:t>
            </a:r>
            <a:endParaRPr lang="en-US" sz="2400" spc="-5" dirty="0">
              <a:solidFill>
                <a:srgbClr val="FF8933"/>
              </a:solidFill>
            </a:endParaRPr>
          </a:p>
        </p:txBody>
      </p:sp>
      <p:sp>
        <p:nvSpPr>
          <p:cNvPr id="3" name="Text Placeholder 2">
            <a:extLst>
              <a:ext uri="{FF2B5EF4-FFF2-40B4-BE49-F238E27FC236}">
                <a16:creationId xmlns:a16="http://schemas.microsoft.com/office/drawing/2014/main" id="{C10FC299-1868-4AE5-8F21-F9DF73D25236}"/>
              </a:ext>
            </a:extLst>
          </p:cNvPr>
          <p:cNvSpPr>
            <a:spLocks noGrp="1"/>
          </p:cNvSpPr>
          <p:nvPr>
            <p:ph type="body" idx="1"/>
          </p:nvPr>
        </p:nvSpPr>
        <p:spPr>
          <a:xfrm>
            <a:off x="539552" y="492810"/>
            <a:ext cx="8280920" cy="4989899"/>
          </a:xfrm>
        </p:spPr>
        <p:txBody>
          <a:bodyPr/>
          <a:lstStyle/>
          <a:p>
            <a:pPr algn="just"/>
            <a:r>
              <a:rPr lang="en-IN" sz="1400" b="1" dirty="0"/>
              <a:t>Challenges: </a:t>
            </a:r>
          </a:p>
          <a:p>
            <a:pPr algn="just"/>
            <a:endParaRPr lang="en-IN" sz="1050" b="1" dirty="0"/>
          </a:p>
          <a:p>
            <a:pPr algn="just"/>
            <a:r>
              <a:rPr lang="en-IN" sz="1400" b="1" dirty="0"/>
              <a:t>Stability of the existing Application Modules – </a:t>
            </a:r>
            <a:r>
              <a:rPr lang="en-IN" sz="1050" dirty="0"/>
              <a:t>Due to the ongoing development work, the system application module working got affected. Also in addition to that some of the technical resources of the Application server need to be increased to enhance the stability of the application /portal with multiple concurrence connections. At present with 2-3 simultaneous logins, the system start showing errors. </a:t>
            </a:r>
            <a:endParaRPr lang="en-US" sz="1050" dirty="0"/>
          </a:p>
          <a:p>
            <a:pPr lvl="0" algn="just"/>
            <a:r>
              <a:rPr lang="en-IN" sz="1400" b="1" dirty="0"/>
              <a:t>In time Resolutions of Technical New Requirements/Issues/Queries –</a:t>
            </a:r>
            <a:r>
              <a:rPr lang="en-IN" sz="1400" dirty="0"/>
              <a:t> </a:t>
            </a:r>
            <a:r>
              <a:rPr lang="en-IN" sz="1050" dirty="0"/>
              <a:t>Due to the limitation of the technical support manpower at </a:t>
            </a:r>
            <a:r>
              <a:rPr lang="en-IN" sz="1050" dirty="0" err="1"/>
              <a:t>MoPA</a:t>
            </a:r>
            <a:r>
              <a:rPr lang="en-IN" sz="1050" dirty="0"/>
              <a:t> there is delay in resolution of the technical issues/queries, which should be resolved in timely fashion as sometimes it becomes critical especially during the session days. </a:t>
            </a:r>
            <a:endParaRPr lang="en-US" sz="1050" dirty="0"/>
          </a:p>
          <a:p>
            <a:pPr lvl="0" algn="just"/>
            <a:r>
              <a:rPr lang="en-IN" sz="1400" b="1" dirty="0"/>
              <a:t>Dedicated </a:t>
            </a:r>
            <a:r>
              <a:rPr lang="en-IN" sz="1400" b="1" dirty="0" err="1"/>
              <a:t>NeVA</a:t>
            </a:r>
            <a:r>
              <a:rPr lang="en-IN" sz="1400" b="1" dirty="0"/>
              <a:t> Helpdesk at </a:t>
            </a:r>
            <a:r>
              <a:rPr lang="en-IN" sz="1400" b="1" dirty="0" err="1"/>
              <a:t>MoPA</a:t>
            </a:r>
            <a:r>
              <a:rPr lang="en-IN" sz="1400" b="1" dirty="0"/>
              <a:t> –</a:t>
            </a:r>
            <a:r>
              <a:rPr lang="en-IN" sz="1400" dirty="0"/>
              <a:t> </a:t>
            </a:r>
            <a:r>
              <a:rPr lang="en-IN" sz="1050" dirty="0"/>
              <a:t>There should be a helpdesk with escalation matrix need to be setup who will acknowledge all the Telephonic/email communication of Assemblies and Councils at </a:t>
            </a:r>
            <a:r>
              <a:rPr lang="en-IN" sz="1050" dirty="0" err="1"/>
              <a:t>MoPA</a:t>
            </a:r>
            <a:r>
              <a:rPr lang="en-IN" sz="1050" dirty="0"/>
              <a:t> end. </a:t>
            </a:r>
          </a:p>
          <a:p>
            <a:pPr lvl="0" algn="just"/>
            <a:r>
              <a:rPr lang="en-IN" sz="1400" b="1" dirty="0"/>
              <a:t>Flexibility in Fund Utilization and Technical Manpower – </a:t>
            </a:r>
            <a:r>
              <a:rPr lang="en-IN" sz="1050" dirty="0"/>
              <a:t>The DPR is being approved on the based of NEVA project Guidelines &amp; PIB of 2020. While the rates of IT equipment’s are drastically increased after the CORONA. Due to the item wise cost approval by CPMU state have struggle at the time of Percurrent of Hardware   and match the item wise cost. The Project guidelines and PIB document should be revised regularly and little bit flexibility should be provided to state to utilize the funds under approved categories by CPMU. Same with the case of manpower, it is </a:t>
            </a:r>
            <a:r>
              <a:rPr lang="en-US" sz="1050" dirty="0"/>
              <a:t>almost impossible to recruit the technical resources under the existing technical manpower qualification, experience in approved cost rates.</a:t>
            </a:r>
          </a:p>
          <a:p>
            <a:pPr lvl="0" algn="just"/>
            <a:r>
              <a:rPr lang="en-IN" sz="1400" b="1" dirty="0"/>
              <a:t>Clarity on National Grid – </a:t>
            </a:r>
            <a:r>
              <a:rPr lang="en-IN" sz="1050" dirty="0"/>
              <a:t>There are multiple portals/apps are being pushed from Lok Sabha/Rajya Sabha and Ministry of Parliamentary Affairs like </a:t>
            </a:r>
            <a:r>
              <a:rPr lang="en-IN" sz="1050" dirty="0" err="1"/>
              <a:t>NeVA</a:t>
            </a:r>
            <a:r>
              <a:rPr lang="en-IN" sz="1050" dirty="0"/>
              <a:t>, National Grid etc. As, Haryana Assembly has already adopted the National e-</a:t>
            </a:r>
            <a:r>
              <a:rPr lang="en-IN" sz="1050" dirty="0" err="1"/>
              <a:t>Vidhan</a:t>
            </a:r>
            <a:r>
              <a:rPr lang="en-IN" sz="1050" dirty="0"/>
              <a:t> Application (</a:t>
            </a:r>
            <a:r>
              <a:rPr lang="en-IN" sz="1050" dirty="0" err="1"/>
              <a:t>NeVA</a:t>
            </a:r>
            <a:r>
              <a:rPr lang="en-IN" sz="1050" dirty="0"/>
              <a:t>) of Ministry of Parliamentary Affairs, Government of India which is centralized unique portal for all the legislative Assemblies and Councils for all of their Legislative Business. In addition to that this Secretariat have official website on which all the proceedings and other legislative business of this Assembly is updated. In this scenario, adoption of another portal or app for the same purpose of proceedings may be other legislative business may leads to duplicity of the work and management of the different portals/website for the same purpose is also not recommended. Therefore, a clarity may be provided on National Grid with the purpose and benefits before its implementation.</a:t>
            </a:r>
            <a:endParaRPr lang="en-US" sz="1050" dirty="0"/>
          </a:p>
          <a:p>
            <a:pPr algn="just"/>
            <a:r>
              <a:rPr lang="en-IN" sz="1050" b="1" dirty="0"/>
              <a:t> </a:t>
            </a:r>
            <a:endParaRPr lang="en-US" sz="1050" dirty="0"/>
          </a:p>
          <a:p>
            <a:pPr lvl="0" algn="just"/>
            <a:r>
              <a:rPr lang="en-IN" sz="1400" b="1" dirty="0"/>
              <a:t>Suggestions - </a:t>
            </a:r>
            <a:r>
              <a:rPr lang="en-IN" sz="1400" dirty="0"/>
              <a:t> </a:t>
            </a:r>
            <a:r>
              <a:rPr lang="en-IN" sz="1050" dirty="0"/>
              <a:t>There should be appreciation/recognition program need to be organised for those assemblies/councils who come forwarded and implemented the Nation al e-</a:t>
            </a:r>
            <a:r>
              <a:rPr lang="en-IN" sz="1050" dirty="0" err="1"/>
              <a:t>Vidhan</a:t>
            </a:r>
            <a:r>
              <a:rPr lang="en-IN" sz="1050" dirty="0"/>
              <a:t> successfully with their special achievements like very short time implementation, saving of money while implementation etc. It will not only boost the morale of implementing state but also encourage others legislative Assemblies/councils to onboard </a:t>
            </a:r>
            <a:r>
              <a:rPr lang="en-IN" sz="1050" dirty="0" err="1"/>
              <a:t>NeVA</a:t>
            </a:r>
            <a:r>
              <a:rPr lang="en-IN" sz="1050" dirty="0"/>
              <a:t>.</a:t>
            </a:r>
            <a:endParaRPr lang="en-US" sz="1050" dirty="0"/>
          </a:p>
          <a:p>
            <a:endParaRPr lang="en-US" dirty="0"/>
          </a:p>
        </p:txBody>
      </p:sp>
    </p:spTree>
    <p:extLst>
      <p:ext uri="{BB962C8B-B14F-4D97-AF65-F5344CB8AC3E}">
        <p14:creationId xmlns:p14="http://schemas.microsoft.com/office/powerpoint/2010/main" val="306032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17"/>
          <p:cNvSpPr txBox="1">
            <a:spLocks noGrp="1"/>
          </p:cNvSpPr>
          <p:nvPr>
            <p:ph type="title"/>
          </p:nvPr>
        </p:nvSpPr>
        <p:spPr>
          <a:xfrm>
            <a:off x="1981200" y="1733550"/>
            <a:ext cx="4708449" cy="619913"/>
          </a:xfrm>
          <a:prstGeom prst="rect">
            <a:avLst/>
          </a:prstGeom>
        </p:spPr>
        <p:txBody>
          <a:bodyPr vert="horz" wrap="square" lIns="0" tIns="12700" rIns="0" bIns="0" rtlCol="0">
            <a:spAutoFit/>
          </a:bodyPr>
          <a:lstStyle/>
          <a:p>
            <a:pPr marL="12700" algn="ctr">
              <a:lnSpc>
                <a:spcPts val="4185"/>
              </a:lnSpc>
              <a:spcBef>
                <a:spcPts val="100"/>
              </a:spcBef>
            </a:pPr>
            <a:r>
              <a:rPr sz="6000" spc="-5" dirty="0"/>
              <a:t>Thank</a:t>
            </a:r>
            <a:r>
              <a:rPr sz="6000" spc="-95" dirty="0"/>
              <a:t> </a:t>
            </a:r>
            <a:r>
              <a:rPr sz="6000" spc="-15" dirty="0"/>
              <a:t>you</a:t>
            </a:r>
          </a:p>
        </p:txBody>
      </p:sp>
      <p:sp>
        <p:nvSpPr>
          <p:cNvPr id="19" name="object 19"/>
          <p:cNvSpPr txBox="1"/>
          <p:nvPr/>
        </p:nvSpPr>
        <p:spPr>
          <a:xfrm>
            <a:off x="5791200" y="3790950"/>
            <a:ext cx="2740660" cy="428964"/>
          </a:xfrm>
          <a:prstGeom prst="rect">
            <a:avLst/>
          </a:prstGeom>
        </p:spPr>
        <p:txBody>
          <a:bodyPr vert="horz" wrap="square" lIns="0" tIns="13335" rIns="0" bIns="0" rtlCol="0">
            <a:spAutoFit/>
          </a:bodyPr>
          <a:lstStyle/>
          <a:p>
            <a:pPr marL="12700">
              <a:lnSpc>
                <a:spcPct val="100000"/>
              </a:lnSpc>
            </a:pPr>
            <a:r>
              <a:rPr lang="en-US" sz="1350" dirty="0">
                <a:latin typeface="Calibri"/>
                <a:cs typeface="Calibri"/>
              </a:rPr>
              <a:t>IT-</a:t>
            </a:r>
            <a:r>
              <a:rPr lang="en-US" sz="1350" dirty="0" err="1">
                <a:latin typeface="Calibri"/>
                <a:cs typeface="Calibri"/>
              </a:rPr>
              <a:t>NeVA</a:t>
            </a:r>
            <a:r>
              <a:rPr lang="en-US" sz="1350" dirty="0">
                <a:latin typeface="Calibri"/>
                <a:cs typeface="Calibri"/>
              </a:rPr>
              <a:t> Cell</a:t>
            </a:r>
          </a:p>
          <a:p>
            <a:pPr marL="12700">
              <a:lnSpc>
                <a:spcPct val="100000"/>
              </a:lnSpc>
            </a:pPr>
            <a:r>
              <a:rPr lang="en-US" sz="1350" dirty="0">
                <a:latin typeface="Calibri"/>
                <a:cs typeface="Calibri"/>
              </a:rPr>
              <a:t>Haryana Vidhan Sabha Secretariat</a:t>
            </a:r>
            <a:endParaRPr sz="135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513080" y="390525"/>
            <a:ext cx="6939239" cy="382156"/>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8933"/>
                </a:solidFill>
              </a:rPr>
              <a:t>Vidhan Sabha Challenges</a:t>
            </a:r>
            <a:r>
              <a:rPr lang="en-US" sz="2400" spc="-5" dirty="0">
                <a:solidFill>
                  <a:srgbClr val="FF8933"/>
                </a:solidFill>
              </a:rPr>
              <a:t> </a:t>
            </a:r>
            <a:r>
              <a:rPr lang="en-US" sz="2400" spc="-5" dirty="0" err="1">
                <a:solidFill>
                  <a:srgbClr val="FF8933"/>
                </a:solidFill>
              </a:rPr>
              <a:t>NeVA</a:t>
            </a:r>
            <a:r>
              <a:rPr lang="en-US" sz="2400" spc="-5" dirty="0">
                <a:solidFill>
                  <a:srgbClr val="FF8933"/>
                </a:solidFill>
              </a:rPr>
              <a:t> implementation</a:t>
            </a:r>
            <a:endParaRPr sz="2400" dirty="0"/>
          </a:p>
        </p:txBody>
      </p:sp>
      <p:sp>
        <p:nvSpPr>
          <p:cNvPr id="9" name="object 9"/>
          <p:cNvSpPr/>
          <p:nvPr/>
        </p:nvSpPr>
        <p:spPr>
          <a:xfrm>
            <a:off x="2118360" y="1821179"/>
            <a:ext cx="1323593" cy="1323594"/>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2135885" y="877950"/>
            <a:ext cx="1291590" cy="715645"/>
          </a:xfrm>
          <a:prstGeom prst="rect">
            <a:avLst/>
          </a:prstGeom>
        </p:spPr>
        <p:txBody>
          <a:bodyPr vert="horz" wrap="square" lIns="0" tIns="32384" rIns="0" bIns="0" rtlCol="0">
            <a:spAutoFit/>
          </a:bodyPr>
          <a:lstStyle/>
          <a:p>
            <a:pPr marL="12700" marR="5080" indent="-3175" algn="ctr">
              <a:lnSpc>
                <a:spcPct val="91600"/>
              </a:lnSpc>
              <a:spcBef>
                <a:spcPts val="254"/>
              </a:spcBef>
            </a:pPr>
            <a:r>
              <a:rPr sz="1600" spc="-10" dirty="0">
                <a:latin typeface="Corbel"/>
                <a:cs typeface="Corbel"/>
              </a:rPr>
              <a:t>Excess Paper  </a:t>
            </a:r>
            <a:r>
              <a:rPr sz="1600" spc="-25" dirty="0">
                <a:latin typeface="Corbel"/>
                <a:cs typeface="Corbel"/>
              </a:rPr>
              <a:t>Work </a:t>
            </a:r>
            <a:r>
              <a:rPr sz="1600" spc="-5" dirty="0">
                <a:latin typeface="Corbel"/>
                <a:cs typeface="Corbel"/>
              </a:rPr>
              <a:t>and</a:t>
            </a:r>
            <a:r>
              <a:rPr sz="1600" spc="-35" dirty="0">
                <a:latin typeface="Corbel"/>
                <a:cs typeface="Corbel"/>
              </a:rPr>
              <a:t> </a:t>
            </a:r>
            <a:r>
              <a:rPr sz="1600" spc="-5" dirty="0">
                <a:latin typeface="Corbel"/>
                <a:cs typeface="Corbel"/>
              </a:rPr>
              <a:t>huge  paper</a:t>
            </a:r>
            <a:r>
              <a:rPr sz="1600" spc="-40" dirty="0">
                <a:latin typeface="Corbel"/>
                <a:cs typeface="Corbel"/>
              </a:rPr>
              <a:t> </a:t>
            </a:r>
            <a:r>
              <a:rPr sz="1600" spc="-5" dirty="0">
                <a:latin typeface="Corbel"/>
                <a:cs typeface="Corbel"/>
              </a:rPr>
              <a:t>wastage</a:t>
            </a:r>
            <a:endParaRPr sz="1600" dirty="0">
              <a:latin typeface="Corbel"/>
              <a:cs typeface="Corbel"/>
            </a:endParaRPr>
          </a:p>
        </p:txBody>
      </p:sp>
      <p:sp>
        <p:nvSpPr>
          <p:cNvPr id="11" name="object 11"/>
          <p:cNvSpPr/>
          <p:nvPr/>
        </p:nvSpPr>
        <p:spPr>
          <a:xfrm>
            <a:off x="2481072" y="1996439"/>
            <a:ext cx="1323594" cy="1323594"/>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4286248" y="2143122"/>
            <a:ext cx="876615"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Corbel"/>
                <a:cs typeface="Corbel"/>
              </a:rPr>
              <a:t>Delay</a:t>
            </a:r>
            <a:endParaRPr sz="1600" dirty="0">
              <a:latin typeface="Corbel"/>
              <a:cs typeface="Corbel"/>
            </a:endParaRPr>
          </a:p>
        </p:txBody>
      </p:sp>
      <p:sp>
        <p:nvSpPr>
          <p:cNvPr id="13" name="object 13"/>
          <p:cNvSpPr/>
          <p:nvPr/>
        </p:nvSpPr>
        <p:spPr>
          <a:xfrm>
            <a:off x="2570988" y="2388107"/>
            <a:ext cx="1323593" cy="1325118"/>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2319527" y="2703588"/>
            <a:ext cx="1323594" cy="1323594"/>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3929058" y="3214692"/>
            <a:ext cx="1233805" cy="492125"/>
          </a:xfrm>
          <a:prstGeom prst="rect">
            <a:avLst/>
          </a:prstGeom>
        </p:spPr>
        <p:txBody>
          <a:bodyPr vert="horz" wrap="square" lIns="0" tIns="12065" rIns="0" bIns="0" rtlCol="0">
            <a:spAutoFit/>
          </a:bodyPr>
          <a:lstStyle/>
          <a:p>
            <a:pPr algn="ctr">
              <a:lnSpc>
                <a:spcPts val="1835"/>
              </a:lnSpc>
              <a:spcBef>
                <a:spcPts val="95"/>
              </a:spcBef>
            </a:pPr>
            <a:r>
              <a:rPr sz="1600" spc="-5" dirty="0">
                <a:latin typeface="Corbel"/>
                <a:cs typeface="Corbel"/>
              </a:rPr>
              <a:t>Lack </a:t>
            </a:r>
            <a:r>
              <a:rPr sz="1600" spc="-10" dirty="0">
                <a:latin typeface="Corbel"/>
                <a:cs typeface="Corbel"/>
              </a:rPr>
              <a:t>of</a:t>
            </a:r>
            <a:endParaRPr sz="1600">
              <a:latin typeface="Corbel"/>
              <a:cs typeface="Corbel"/>
            </a:endParaRPr>
          </a:p>
          <a:p>
            <a:pPr algn="ctr">
              <a:lnSpc>
                <a:spcPts val="1835"/>
              </a:lnSpc>
            </a:pPr>
            <a:r>
              <a:rPr sz="1600" spc="-10" dirty="0">
                <a:latin typeface="Corbel"/>
                <a:cs typeface="Corbel"/>
              </a:rPr>
              <a:t>Accountability</a:t>
            </a:r>
            <a:endParaRPr sz="1600">
              <a:latin typeface="Corbel"/>
              <a:cs typeface="Corbel"/>
            </a:endParaRPr>
          </a:p>
        </p:txBody>
      </p:sp>
      <p:sp>
        <p:nvSpPr>
          <p:cNvPr id="17" name="object 17"/>
          <p:cNvSpPr/>
          <p:nvPr/>
        </p:nvSpPr>
        <p:spPr>
          <a:xfrm>
            <a:off x="1917192" y="2703588"/>
            <a:ext cx="1323594" cy="1323594"/>
          </a:xfrm>
          <a:prstGeom prst="rect">
            <a:avLst/>
          </a:prstGeom>
          <a:blipFill>
            <a:blip r:embed="rId6" cstate="print"/>
            <a:stretch>
              <a:fillRect/>
            </a:stretch>
          </a:blipFill>
        </p:spPr>
        <p:txBody>
          <a:bodyPr wrap="square" lIns="0" tIns="0" rIns="0" bIns="0" rtlCol="0"/>
          <a:lstStyle/>
          <a:p>
            <a:endParaRPr/>
          </a:p>
        </p:txBody>
      </p:sp>
      <p:sp>
        <p:nvSpPr>
          <p:cNvPr id="18" name="object 18"/>
          <p:cNvSpPr txBox="1"/>
          <p:nvPr/>
        </p:nvSpPr>
        <p:spPr>
          <a:xfrm>
            <a:off x="2834634" y="4214824"/>
            <a:ext cx="880110" cy="492125"/>
          </a:xfrm>
          <a:prstGeom prst="rect">
            <a:avLst/>
          </a:prstGeom>
        </p:spPr>
        <p:txBody>
          <a:bodyPr vert="horz" wrap="square" lIns="0" tIns="12065" rIns="0" bIns="0" rtlCol="0">
            <a:spAutoFit/>
          </a:bodyPr>
          <a:lstStyle/>
          <a:p>
            <a:pPr algn="ctr">
              <a:lnSpc>
                <a:spcPts val="1835"/>
              </a:lnSpc>
              <a:spcBef>
                <a:spcPts val="95"/>
              </a:spcBef>
            </a:pPr>
            <a:r>
              <a:rPr sz="1600" spc="-10" dirty="0">
                <a:latin typeface="Corbel"/>
                <a:cs typeface="Corbel"/>
              </a:rPr>
              <a:t>Repetitive</a:t>
            </a:r>
            <a:endParaRPr sz="1600">
              <a:latin typeface="Corbel"/>
              <a:cs typeface="Corbel"/>
            </a:endParaRPr>
          </a:p>
          <a:p>
            <a:pPr algn="ctr">
              <a:lnSpc>
                <a:spcPts val="1835"/>
              </a:lnSpc>
            </a:pPr>
            <a:r>
              <a:rPr sz="1600" spc="-5" dirty="0">
                <a:latin typeface="Corbel"/>
                <a:cs typeface="Corbel"/>
              </a:rPr>
              <a:t>efforts</a:t>
            </a:r>
            <a:endParaRPr sz="1600">
              <a:latin typeface="Corbel"/>
              <a:cs typeface="Corbel"/>
            </a:endParaRPr>
          </a:p>
        </p:txBody>
      </p:sp>
      <p:sp>
        <p:nvSpPr>
          <p:cNvPr id="19" name="object 19"/>
          <p:cNvSpPr/>
          <p:nvPr/>
        </p:nvSpPr>
        <p:spPr>
          <a:xfrm>
            <a:off x="1665732" y="2388107"/>
            <a:ext cx="1323594" cy="1325118"/>
          </a:xfrm>
          <a:prstGeom prst="rect">
            <a:avLst/>
          </a:prstGeom>
          <a:blipFill>
            <a:blip r:embed="rId7" cstate="print"/>
            <a:stretch>
              <a:fillRect/>
            </a:stretch>
          </a:blipFill>
        </p:spPr>
        <p:txBody>
          <a:bodyPr wrap="square" lIns="0" tIns="0" rIns="0" bIns="0" rtlCol="0"/>
          <a:lstStyle/>
          <a:p>
            <a:endParaRPr/>
          </a:p>
        </p:txBody>
      </p:sp>
      <p:sp>
        <p:nvSpPr>
          <p:cNvPr id="20" name="object 20"/>
          <p:cNvSpPr txBox="1"/>
          <p:nvPr/>
        </p:nvSpPr>
        <p:spPr>
          <a:xfrm>
            <a:off x="190906" y="3570617"/>
            <a:ext cx="1337945" cy="715645"/>
          </a:xfrm>
          <a:prstGeom prst="rect">
            <a:avLst/>
          </a:prstGeom>
        </p:spPr>
        <p:txBody>
          <a:bodyPr vert="horz" wrap="square" lIns="0" tIns="32384" rIns="0" bIns="0" rtlCol="0">
            <a:spAutoFit/>
          </a:bodyPr>
          <a:lstStyle/>
          <a:p>
            <a:pPr marL="12700" marR="5080" indent="173355">
              <a:lnSpc>
                <a:spcPct val="91600"/>
              </a:lnSpc>
              <a:spcBef>
                <a:spcPts val="254"/>
              </a:spcBef>
            </a:pPr>
            <a:r>
              <a:rPr sz="1600" spc="-5" dirty="0">
                <a:latin typeface="Corbel"/>
                <a:cs typeface="Corbel"/>
              </a:rPr>
              <a:t>Difficulty in  maintaining up  to date</a:t>
            </a:r>
            <a:r>
              <a:rPr sz="1600" spc="-70" dirty="0">
                <a:latin typeface="Corbel"/>
                <a:cs typeface="Corbel"/>
              </a:rPr>
              <a:t> </a:t>
            </a:r>
            <a:r>
              <a:rPr sz="1600" spc="-10" dirty="0">
                <a:latin typeface="Corbel"/>
                <a:cs typeface="Corbel"/>
              </a:rPr>
              <a:t>Records</a:t>
            </a:r>
            <a:endParaRPr sz="1600">
              <a:latin typeface="Corbel"/>
              <a:cs typeface="Corbel"/>
            </a:endParaRPr>
          </a:p>
        </p:txBody>
      </p:sp>
      <p:sp>
        <p:nvSpPr>
          <p:cNvPr id="21" name="object 21"/>
          <p:cNvSpPr/>
          <p:nvPr/>
        </p:nvSpPr>
        <p:spPr>
          <a:xfrm>
            <a:off x="1755648" y="1996439"/>
            <a:ext cx="1323594" cy="1323594"/>
          </a:xfrm>
          <a:prstGeom prst="rect">
            <a:avLst/>
          </a:prstGeom>
          <a:blipFill>
            <a:blip r:embed="rId8" cstate="print"/>
            <a:stretch>
              <a:fillRect/>
            </a:stretch>
          </a:blipFill>
        </p:spPr>
        <p:txBody>
          <a:bodyPr wrap="square" lIns="0" tIns="0" rIns="0" bIns="0" rtlCol="0"/>
          <a:lstStyle/>
          <a:p>
            <a:endParaRPr/>
          </a:p>
        </p:txBody>
      </p:sp>
      <p:sp>
        <p:nvSpPr>
          <p:cNvPr id="22" name="object 22"/>
          <p:cNvSpPr txBox="1"/>
          <p:nvPr/>
        </p:nvSpPr>
        <p:spPr>
          <a:xfrm>
            <a:off x="466445" y="2151698"/>
            <a:ext cx="1019810" cy="491490"/>
          </a:xfrm>
          <a:prstGeom prst="rect">
            <a:avLst/>
          </a:prstGeom>
        </p:spPr>
        <p:txBody>
          <a:bodyPr vert="horz" wrap="square" lIns="0" tIns="37465" rIns="0" bIns="0" rtlCol="0">
            <a:spAutoFit/>
          </a:bodyPr>
          <a:lstStyle/>
          <a:p>
            <a:pPr marL="12700" marR="5080" indent="193040">
              <a:lnSpc>
                <a:spcPts val="1750"/>
              </a:lnSpc>
              <a:spcBef>
                <a:spcPts val="295"/>
              </a:spcBef>
            </a:pPr>
            <a:r>
              <a:rPr sz="1600" spc="-5" dirty="0">
                <a:latin typeface="Corbel"/>
                <a:cs typeface="Corbel"/>
              </a:rPr>
              <a:t>Lack </a:t>
            </a:r>
            <a:r>
              <a:rPr sz="1600" spc="-10" dirty="0">
                <a:latin typeface="Corbel"/>
                <a:cs typeface="Corbel"/>
              </a:rPr>
              <a:t>of  </a:t>
            </a:r>
            <a:r>
              <a:rPr sz="1600" spc="-5" dirty="0">
                <a:latin typeface="Corbel"/>
                <a:cs typeface="Corbel"/>
              </a:rPr>
              <a:t>information</a:t>
            </a:r>
            <a:endParaRPr sz="1600">
              <a:latin typeface="Corbel"/>
              <a:cs typeface="Corbel"/>
            </a:endParaRPr>
          </a:p>
        </p:txBody>
      </p:sp>
      <p:sp>
        <p:nvSpPr>
          <p:cNvPr id="25" name="object 25"/>
          <p:cNvSpPr/>
          <p:nvPr/>
        </p:nvSpPr>
        <p:spPr>
          <a:xfrm>
            <a:off x="5366765" y="919733"/>
            <a:ext cx="3750945" cy="0"/>
          </a:xfrm>
          <a:custGeom>
            <a:avLst/>
            <a:gdLst/>
            <a:ahLst/>
            <a:cxnLst/>
            <a:rect l="l" t="t" r="r" b="b"/>
            <a:pathLst>
              <a:path w="3750945">
                <a:moveTo>
                  <a:pt x="0" y="0"/>
                </a:moveTo>
                <a:lnTo>
                  <a:pt x="3750564" y="0"/>
                </a:lnTo>
              </a:path>
            </a:pathLst>
          </a:custGeom>
          <a:ln w="25908">
            <a:solidFill>
              <a:srgbClr val="4F81BC"/>
            </a:solidFill>
          </a:ln>
        </p:spPr>
        <p:txBody>
          <a:bodyPr wrap="square" lIns="0" tIns="0" rIns="0" bIns="0" rtlCol="0"/>
          <a:lstStyle/>
          <a:p>
            <a:endParaRPr/>
          </a:p>
        </p:txBody>
      </p:sp>
      <p:sp>
        <p:nvSpPr>
          <p:cNvPr id="26" name="object 26"/>
          <p:cNvSpPr/>
          <p:nvPr/>
        </p:nvSpPr>
        <p:spPr>
          <a:xfrm>
            <a:off x="5366003" y="918972"/>
            <a:ext cx="405765" cy="3575685"/>
          </a:xfrm>
          <a:custGeom>
            <a:avLst/>
            <a:gdLst/>
            <a:ahLst/>
            <a:cxnLst/>
            <a:rect l="l" t="t" r="r" b="b"/>
            <a:pathLst>
              <a:path w="405764" h="3575685">
                <a:moveTo>
                  <a:pt x="0" y="3575304"/>
                </a:moveTo>
                <a:lnTo>
                  <a:pt x="405384" y="3575304"/>
                </a:lnTo>
                <a:lnTo>
                  <a:pt x="405384" y="0"/>
                </a:lnTo>
                <a:lnTo>
                  <a:pt x="0" y="0"/>
                </a:lnTo>
                <a:lnTo>
                  <a:pt x="0" y="3575304"/>
                </a:lnTo>
                <a:close/>
              </a:path>
            </a:pathLst>
          </a:custGeom>
          <a:solidFill>
            <a:srgbClr val="17375E"/>
          </a:solidFill>
        </p:spPr>
        <p:txBody>
          <a:bodyPr wrap="square" lIns="0" tIns="0" rIns="0" bIns="0" rtlCol="0"/>
          <a:lstStyle/>
          <a:p>
            <a:endParaRPr/>
          </a:p>
        </p:txBody>
      </p:sp>
      <p:sp>
        <p:nvSpPr>
          <p:cNvPr id="27" name="object 27"/>
          <p:cNvSpPr txBox="1"/>
          <p:nvPr/>
        </p:nvSpPr>
        <p:spPr>
          <a:xfrm>
            <a:off x="5486224" y="1936974"/>
            <a:ext cx="177800" cy="1540510"/>
          </a:xfrm>
          <a:prstGeom prst="rect">
            <a:avLst/>
          </a:prstGeom>
        </p:spPr>
        <p:txBody>
          <a:bodyPr vert="vert270" wrap="square" lIns="0" tIns="0" rIns="0" bIns="0" rtlCol="0">
            <a:spAutoFit/>
          </a:bodyPr>
          <a:lstStyle/>
          <a:p>
            <a:pPr marL="12700">
              <a:lnSpc>
                <a:spcPts val="1230"/>
              </a:lnSpc>
            </a:pPr>
            <a:r>
              <a:rPr sz="1200" b="1" spc="-5" dirty="0">
                <a:solidFill>
                  <a:srgbClr val="FFFFFF"/>
                </a:solidFill>
                <a:latin typeface="Corbel"/>
                <a:cs typeface="Corbel"/>
              </a:rPr>
              <a:t>Impacted</a:t>
            </a:r>
            <a:r>
              <a:rPr sz="1200" b="1" spc="-85" dirty="0">
                <a:solidFill>
                  <a:srgbClr val="FFFFFF"/>
                </a:solidFill>
                <a:latin typeface="Corbel"/>
                <a:cs typeface="Corbel"/>
              </a:rPr>
              <a:t> </a:t>
            </a:r>
            <a:r>
              <a:rPr sz="1200" b="1" spc="-5" dirty="0">
                <a:solidFill>
                  <a:srgbClr val="FFFFFF"/>
                </a:solidFill>
                <a:latin typeface="Corbel"/>
                <a:cs typeface="Corbel"/>
              </a:rPr>
              <a:t>Stakeholders</a:t>
            </a:r>
            <a:endParaRPr sz="1200" dirty="0">
              <a:latin typeface="Corbel"/>
              <a:cs typeface="Corbel"/>
            </a:endParaRPr>
          </a:p>
        </p:txBody>
      </p:sp>
      <p:sp>
        <p:nvSpPr>
          <p:cNvPr id="28" name="object 28"/>
          <p:cNvSpPr txBox="1"/>
          <p:nvPr/>
        </p:nvSpPr>
        <p:spPr>
          <a:xfrm>
            <a:off x="5861050" y="943102"/>
            <a:ext cx="1835150"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err="1">
                <a:latin typeface="Corbel"/>
                <a:cs typeface="Corbel"/>
              </a:rPr>
              <a:t>Hon`ble</a:t>
            </a:r>
            <a:r>
              <a:rPr lang="en-US" sz="1200" spc="-5" dirty="0">
                <a:latin typeface="Corbel"/>
                <a:cs typeface="Corbel"/>
              </a:rPr>
              <a:t> </a:t>
            </a:r>
            <a:r>
              <a:rPr sz="1200" spc="-5" dirty="0">
                <a:latin typeface="Corbel"/>
                <a:cs typeface="Corbel"/>
              </a:rPr>
              <a:t>Governor</a:t>
            </a:r>
            <a:endParaRPr sz="1200" dirty="0">
              <a:latin typeface="Corbel"/>
              <a:cs typeface="Corbel"/>
            </a:endParaRPr>
          </a:p>
        </p:txBody>
      </p:sp>
      <p:sp>
        <p:nvSpPr>
          <p:cNvPr id="29" name="object 29"/>
          <p:cNvSpPr/>
          <p:nvPr/>
        </p:nvSpPr>
        <p:spPr>
          <a:xfrm>
            <a:off x="5772150" y="1274825"/>
            <a:ext cx="2999740" cy="0"/>
          </a:xfrm>
          <a:custGeom>
            <a:avLst/>
            <a:gdLst/>
            <a:ahLst/>
            <a:cxnLst/>
            <a:rect l="l" t="t" r="r" b="b"/>
            <a:pathLst>
              <a:path w="2999740">
                <a:moveTo>
                  <a:pt x="0" y="0"/>
                </a:moveTo>
                <a:lnTo>
                  <a:pt x="2999231" y="0"/>
                </a:lnTo>
              </a:path>
            </a:pathLst>
          </a:custGeom>
          <a:ln w="25908">
            <a:solidFill>
              <a:srgbClr val="C2CDE0"/>
            </a:solidFill>
          </a:ln>
        </p:spPr>
        <p:txBody>
          <a:bodyPr wrap="square" lIns="0" tIns="0" rIns="0" bIns="0" rtlCol="0"/>
          <a:lstStyle/>
          <a:p>
            <a:endParaRPr/>
          </a:p>
        </p:txBody>
      </p:sp>
      <p:sp>
        <p:nvSpPr>
          <p:cNvPr id="30" name="object 30"/>
          <p:cNvSpPr txBox="1"/>
          <p:nvPr/>
        </p:nvSpPr>
        <p:spPr>
          <a:xfrm>
            <a:off x="5861049" y="1298828"/>
            <a:ext cx="2605023"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err="1">
                <a:latin typeface="Corbel"/>
                <a:cs typeface="Corbel"/>
              </a:rPr>
              <a:t>Hon`ble</a:t>
            </a:r>
            <a:r>
              <a:rPr lang="en-US" sz="1200" spc="-5" dirty="0">
                <a:latin typeface="Corbel"/>
                <a:cs typeface="Corbel"/>
              </a:rPr>
              <a:t> </a:t>
            </a:r>
            <a:r>
              <a:rPr sz="1200" spc="-5" dirty="0">
                <a:latin typeface="Corbel"/>
                <a:cs typeface="Corbel"/>
              </a:rPr>
              <a:t>Speaker </a:t>
            </a:r>
            <a:r>
              <a:rPr sz="1200" dirty="0">
                <a:latin typeface="Corbel"/>
                <a:cs typeface="Corbel"/>
              </a:rPr>
              <a:t>/ </a:t>
            </a:r>
            <a:r>
              <a:rPr sz="1200">
                <a:latin typeface="Corbel"/>
                <a:cs typeface="Corbel"/>
              </a:rPr>
              <a:t>Deputy</a:t>
            </a:r>
            <a:r>
              <a:rPr sz="1200" spc="-85">
                <a:latin typeface="Corbel"/>
                <a:cs typeface="Corbel"/>
              </a:rPr>
              <a:t> </a:t>
            </a:r>
            <a:r>
              <a:rPr lang="en-US" sz="1200" spc="-5" dirty="0">
                <a:latin typeface="Corbel"/>
                <a:cs typeface="Corbel"/>
              </a:rPr>
              <a:t>S</a:t>
            </a:r>
            <a:r>
              <a:rPr sz="1200" spc="-5">
                <a:latin typeface="Corbel"/>
                <a:cs typeface="Corbel"/>
              </a:rPr>
              <a:t>peaker</a:t>
            </a:r>
            <a:endParaRPr sz="1200" dirty="0">
              <a:latin typeface="Corbel"/>
              <a:cs typeface="Corbel"/>
            </a:endParaRPr>
          </a:p>
        </p:txBody>
      </p:sp>
      <p:sp>
        <p:nvSpPr>
          <p:cNvPr id="31" name="object 31"/>
          <p:cNvSpPr/>
          <p:nvPr/>
        </p:nvSpPr>
        <p:spPr>
          <a:xfrm>
            <a:off x="5772150" y="1629917"/>
            <a:ext cx="2999740" cy="0"/>
          </a:xfrm>
          <a:custGeom>
            <a:avLst/>
            <a:gdLst/>
            <a:ahLst/>
            <a:cxnLst/>
            <a:rect l="l" t="t" r="r" b="b"/>
            <a:pathLst>
              <a:path w="2999740">
                <a:moveTo>
                  <a:pt x="0" y="0"/>
                </a:moveTo>
                <a:lnTo>
                  <a:pt x="2999231" y="0"/>
                </a:lnTo>
              </a:path>
            </a:pathLst>
          </a:custGeom>
          <a:ln w="25908">
            <a:solidFill>
              <a:srgbClr val="C2CDE0"/>
            </a:solidFill>
          </a:ln>
        </p:spPr>
        <p:txBody>
          <a:bodyPr wrap="square" lIns="0" tIns="0" rIns="0" bIns="0" rtlCol="0"/>
          <a:lstStyle/>
          <a:p>
            <a:endParaRPr/>
          </a:p>
        </p:txBody>
      </p:sp>
      <p:sp>
        <p:nvSpPr>
          <p:cNvPr id="32" name="object 32"/>
          <p:cNvSpPr txBox="1"/>
          <p:nvPr/>
        </p:nvSpPr>
        <p:spPr>
          <a:xfrm>
            <a:off x="5915278" y="2054606"/>
            <a:ext cx="255079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orbel"/>
                <a:cs typeface="Corbel"/>
              </a:rPr>
              <a:t>Members </a:t>
            </a:r>
            <a:r>
              <a:rPr sz="1200" spc="-5" dirty="0">
                <a:latin typeface="Corbel"/>
                <a:cs typeface="Corbel"/>
              </a:rPr>
              <a:t>of Legislative Assembly</a:t>
            </a:r>
            <a:r>
              <a:rPr sz="1200" spc="-60" dirty="0">
                <a:latin typeface="Corbel"/>
                <a:cs typeface="Corbel"/>
              </a:rPr>
              <a:t> </a:t>
            </a:r>
            <a:r>
              <a:rPr sz="1200" spc="-5" dirty="0">
                <a:latin typeface="Corbel"/>
                <a:cs typeface="Corbel"/>
              </a:rPr>
              <a:t>(MLA)</a:t>
            </a:r>
            <a:endParaRPr sz="1200" dirty="0">
              <a:latin typeface="Corbel"/>
              <a:cs typeface="Corbel"/>
            </a:endParaRPr>
          </a:p>
        </p:txBody>
      </p:sp>
      <p:sp>
        <p:nvSpPr>
          <p:cNvPr id="33" name="object 33"/>
          <p:cNvSpPr/>
          <p:nvPr/>
        </p:nvSpPr>
        <p:spPr>
          <a:xfrm>
            <a:off x="5772150" y="1986533"/>
            <a:ext cx="2999740" cy="0"/>
          </a:xfrm>
          <a:custGeom>
            <a:avLst/>
            <a:gdLst/>
            <a:ahLst/>
            <a:cxnLst/>
            <a:rect l="l" t="t" r="r" b="b"/>
            <a:pathLst>
              <a:path w="2999740">
                <a:moveTo>
                  <a:pt x="0" y="0"/>
                </a:moveTo>
                <a:lnTo>
                  <a:pt x="2999231" y="0"/>
                </a:lnTo>
              </a:path>
            </a:pathLst>
          </a:custGeom>
          <a:ln w="25908">
            <a:solidFill>
              <a:srgbClr val="C2CDE0"/>
            </a:solidFill>
          </a:ln>
        </p:spPr>
        <p:txBody>
          <a:bodyPr wrap="square" lIns="0" tIns="0" rIns="0" bIns="0" rtlCol="0"/>
          <a:lstStyle/>
          <a:p>
            <a:endParaRPr/>
          </a:p>
        </p:txBody>
      </p:sp>
      <p:sp>
        <p:nvSpPr>
          <p:cNvPr id="34" name="object 34"/>
          <p:cNvSpPr txBox="1"/>
          <p:nvPr/>
        </p:nvSpPr>
        <p:spPr>
          <a:xfrm>
            <a:off x="5943600" y="2394329"/>
            <a:ext cx="2216150"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Corbel"/>
                <a:cs typeface="Corbel"/>
              </a:rPr>
              <a:t>Secretary,</a:t>
            </a:r>
            <a:r>
              <a:rPr sz="1200" spc="95" dirty="0">
                <a:latin typeface="Corbel"/>
                <a:cs typeface="Corbel"/>
              </a:rPr>
              <a:t> </a:t>
            </a:r>
            <a:r>
              <a:rPr sz="1200" spc="-5" dirty="0">
                <a:latin typeface="Corbel"/>
                <a:cs typeface="Corbel"/>
              </a:rPr>
              <a:t>Vidhan</a:t>
            </a:r>
            <a:r>
              <a:rPr lang="en-US" sz="1200" spc="-5" dirty="0">
                <a:latin typeface="Corbel"/>
                <a:cs typeface="Corbel"/>
              </a:rPr>
              <a:t> S</a:t>
            </a:r>
            <a:r>
              <a:rPr sz="1200" spc="-5" dirty="0">
                <a:latin typeface="Corbel"/>
                <a:cs typeface="Corbel"/>
              </a:rPr>
              <a:t>abha</a:t>
            </a:r>
            <a:endParaRPr sz="1200" dirty="0">
              <a:latin typeface="Corbel"/>
              <a:cs typeface="Corbel"/>
            </a:endParaRPr>
          </a:p>
        </p:txBody>
      </p:sp>
      <p:sp>
        <p:nvSpPr>
          <p:cNvPr id="35" name="object 35"/>
          <p:cNvSpPr/>
          <p:nvPr/>
        </p:nvSpPr>
        <p:spPr>
          <a:xfrm>
            <a:off x="5772150" y="2341626"/>
            <a:ext cx="2999740" cy="0"/>
          </a:xfrm>
          <a:custGeom>
            <a:avLst/>
            <a:gdLst/>
            <a:ahLst/>
            <a:cxnLst/>
            <a:rect l="l" t="t" r="r" b="b"/>
            <a:pathLst>
              <a:path w="2999740">
                <a:moveTo>
                  <a:pt x="0" y="0"/>
                </a:moveTo>
                <a:lnTo>
                  <a:pt x="2999231" y="0"/>
                </a:lnTo>
              </a:path>
            </a:pathLst>
          </a:custGeom>
          <a:ln w="25908">
            <a:solidFill>
              <a:srgbClr val="C2CDE0"/>
            </a:solidFill>
          </a:ln>
        </p:spPr>
        <p:txBody>
          <a:bodyPr wrap="square" lIns="0" tIns="0" rIns="0" bIns="0" rtlCol="0"/>
          <a:lstStyle/>
          <a:p>
            <a:endParaRPr/>
          </a:p>
        </p:txBody>
      </p:sp>
      <p:sp>
        <p:nvSpPr>
          <p:cNvPr id="36" name="object 36"/>
          <p:cNvSpPr txBox="1"/>
          <p:nvPr/>
        </p:nvSpPr>
        <p:spPr>
          <a:xfrm>
            <a:off x="5948045" y="3105150"/>
            <a:ext cx="2738755"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Corbel"/>
                <a:cs typeface="Corbel"/>
              </a:rPr>
              <a:t>Employees of Vidhan</a:t>
            </a:r>
            <a:r>
              <a:rPr lang="en-US" sz="1200" spc="-5" dirty="0">
                <a:latin typeface="Corbel"/>
                <a:cs typeface="Corbel"/>
              </a:rPr>
              <a:t> S</a:t>
            </a:r>
            <a:r>
              <a:rPr sz="1200" spc="-5" dirty="0">
                <a:latin typeface="Corbel"/>
                <a:cs typeface="Corbel"/>
              </a:rPr>
              <a:t>abha</a:t>
            </a:r>
            <a:r>
              <a:rPr sz="1200" spc="-120" dirty="0">
                <a:latin typeface="Corbel"/>
                <a:cs typeface="Corbel"/>
              </a:rPr>
              <a:t> </a:t>
            </a:r>
            <a:r>
              <a:rPr lang="en-US" sz="1200" dirty="0">
                <a:latin typeface="Corbel"/>
                <a:cs typeface="Corbel"/>
              </a:rPr>
              <a:t>S</a:t>
            </a:r>
            <a:r>
              <a:rPr sz="1200" dirty="0">
                <a:latin typeface="Corbel"/>
                <a:cs typeface="Corbel"/>
              </a:rPr>
              <a:t>ecretariat</a:t>
            </a:r>
          </a:p>
        </p:txBody>
      </p:sp>
      <p:sp>
        <p:nvSpPr>
          <p:cNvPr id="37" name="object 37"/>
          <p:cNvSpPr/>
          <p:nvPr/>
        </p:nvSpPr>
        <p:spPr>
          <a:xfrm>
            <a:off x="5772150" y="2696717"/>
            <a:ext cx="2999740" cy="0"/>
          </a:xfrm>
          <a:custGeom>
            <a:avLst/>
            <a:gdLst/>
            <a:ahLst/>
            <a:cxnLst/>
            <a:rect l="l" t="t" r="r" b="b"/>
            <a:pathLst>
              <a:path w="2999740">
                <a:moveTo>
                  <a:pt x="0" y="0"/>
                </a:moveTo>
                <a:lnTo>
                  <a:pt x="2999231" y="0"/>
                </a:lnTo>
              </a:path>
            </a:pathLst>
          </a:custGeom>
          <a:ln w="25908">
            <a:solidFill>
              <a:srgbClr val="C2CDE0"/>
            </a:solidFill>
          </a:ln>
        </p:spPr>
        <p:txBody>
          <a:bodyPr wrap="square" lIns="0" tIns="0" rIns="0" bIns="0" rtlCol="0"/>
          <a:lstStyle/>
          <a:p>
            <a:endParaRPr/>
          </a:p>
        </p:txBody>
      </p:sp>
      <p:sp>
        <p:nvSpPr>
          <p:cNvPr id="38" name="object 38"/>
          <p:cNvSpPr txBox="1"/>
          <p:nvPr/>
        </p:nvSpPr>
        <p:spPr>
          <a:xfrm>
            <a:off x="5867400" y="1717039"/>
            <a:ext cx="2550794" cy="197490"/>
          </a:xfrm>
          <a:prstGeom prst="rect">
            <a:avLst/>
          </a:prstGeom>
        </p:spPr>
        <p:txBody>
          <a:bodyPr vert="horz" wrap="square" lIns="0" tIns="12700" rIns="0" bIns="0" rtlCol="0">
            <a:spAutoFit/>
          </a:bodyPr>
          <a:lstStyle/>
          <a:p>
            <a:pPr marL="12700">
              <a:lnSpc>
                <a:spcPct val="100000"/>
              </a:lnSpc>
              <a:spcBef>
                <a:spcPts val="100"/>
              </a:spcBef>
            </a:pPr>
            <a:r>
              <a:rPr lang="en-US" sz="1200" spc="-5" dirty="0" err="1">
                <a:latin typeface="Corbel"/>
                <a:cs typeface="Corbel"/>
              </a:rPr>
              <a:t>Hon`ble</a:t>
            </a:r>
            <a:r>
              <a:rPr lang="en-US" sz="1200" spc="-5" dirty="0">
                <a:latin typeface="Corbel"/>
                <a:cs typeface="Corbel"/>
              </a:rPr>
              <a:t>  </a:t>
            </a:r>
            <a:r>
              <a:rPr sz="1200" spc="-5">
                <a:latin typeface="Corbel"/>
                <a:cs typeface="Corbel"/>
              </a:rPr>
              <a:t>Chief </a:t>
            </a:r>
            <a:r>
              <a:rPr lang="en-US" sz="1200" spc="-5" dirty="0">
                <a:latin typeface="Corbel"/>
                <a:cs typeface="Corbel"/>
              </a:rPr>
              <a:t>M</a:t>
            </a:r>
            <a:r>
              <a:rPr sz="1200" spc="-5">
                <a:latin typeface="Corbel"/>
                <a:cs typeface="Corbel"/>
              </a:rPr>
              <a:t>inister </a:t>
            </a:r>
            <a:r>
              <a:rPr sz="1200" dirty="0">
                <a:latin typeface="Corbel"/>
                <a:cs typeface="Corbel"/>
              </a:rPr>
              <a:t>/</a:t>
            </a:r>
            <a:r>
              <a:rPr sz="1200" spc="-30" dirty="0">
                <a:latin typeface="Corbel"/>
                <a:cs typeface="Corbel"/>
              </a:rPr>
              <a:t> </a:t>
            </a:r>
            <a:r>
              <a:rPr sz="1200" spc="-5" dirty="0">
                <a:latin typeface="Corbel"/>
                <a:cs typeface="Corbel"/>
              </a:rPr>
              <a:t>Minister(s)</a:t>
            </a:r>
            <a:endParaRPr sz="1200" dirty="0">
              <a:latin typeface="Corbel"/>
              <a:cs typeface="Corbel"/>
            </a:endParaRPr>
          </a:p>
        </p:txBody>
      </p:sp>
      <p:sp>
        <p:nvSpPr>
          <p:cNvPr id="39" name="object 39"/>
          <p:cNvSpPr/>
          <p:nvPr/>
        </p:nvSpPr>
        <p:spPr>
          <a:xfrm>
            <a:off x="5772150" y="3053333"/>
            <a:ext cx="2999740" cy="0"/>
          </a:xfrm>
          <a:custGeom>
            <a:avLst/>
            <a:gdLst/>
            <a:ahLst/>
            <a:cxnLst/>
            <a:rect l="l" t="t" r="r" b="b"/>
            <a:pathLst>
              <a:path w="2999740">
                <a:moveTo>
                  <a:pt x="0" y="0"/>
                </a:moveTo>
                <a:lnTo>
                  <a:pt x="2999231" y="0"/>
                </a:lnTo>
              </a:path>
            </a:pathLst>
          </a:custGeom>
          <a:ln w="25908">
            <a:solidFill>
              <a:srgbClr val="C2CDE0"/>
            </a:solidFill>
          </a:ln>
        </p:spPr>
        <p:txBody>
          <a:bodyPr wrap="square" lIns="0" tIns="0" rIns="0" bIns="0" rtlCol="0"/>
          <a:lstStyle/>
          <a:p>
            <a:endParaRPr/>
          </a:p>
        </p:txBody>
      </p:sp>
      <p:sp>
        <p:nvSpPr>
          <p:cNvPr id="40" name="object 40"/>
          <p:cNvSpPr txBox="1"/>
          <p:nvPr/>
        </p:nvSpPr>
        <p:spPr>
          <a:xfrm>
            <a:off x="5903213" y="2736341"/>
            <a:ext cx="16903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orbel"/>
                <a:cs typeface="Corbel"/>
              </a:rPr>
              <a:t>Administrative</a:t>
            </a:r>
            <a:r>
              <a:rPr sz="1200" spc="-65" dirty="0">
                <a:latin typeface="Corbel"/>
                <a:cs typeface="Corbel"/>
              </a:rPr>
              <a:t> </a:t>
            </a:r>
            <a:r>
              <a:rPr sz="1200" dirty="0">
                <a:latin typeface="Corbel"/>
                <a:cs typeface="Corbel"/>
              </a:rPr>
              <a:t>Secretaries</a:t>
            </a:r>
          </a:p>
        </p:txBody>
      </p:sp>
      <p:sp>
        <p:nvSpPr>
          <p:cNvPr id="41" name="object 41"/>
          <p:cNvSpPr/>
          <p:nvPr/>
        </p:nvSpPr>
        <p:spPr>
          <a:xfrm>
            <a:off x="5772150" y="3408426"/>
            <a:ext cx="2999740" cy="0"/>
          </a:xfrm>
          <a:custGeom>
            <a:avLst/>
            <a:gdLst/>
            <a:ahLst/>
            <a:cxnLst/>
            <a:rect l="l" t="t" r="r" b="b"/>
            <a:pathLst>
              <a:path w="2999740">
                <a:moveTo>
                  <a:pt x="0" y="0"/>
                </a:moveTo>
                <a:lnTo>
                  <a:pt x="2999231" y="0"/>
                </a:lnTo>
              </a:path>
            </a:pathLst>
          </a:custGeom>
          <a:ln w="25908">
            <a:solidFill>
              <a:srgbClr val="C2CDE0"/>
            </a:solidFill>
          </a:ln>
        </p:spPr>
        <p:txBody>
          <a:bodyPr wrap="square" lIns="0" tIns="0" rIns="0" bIns="0" rtlCol="0"/>
          <a:lstStyle/>
          <a:p>
            <a:endParaRPr/>
          </a:p>
        </p:txBody>
      </p:sp>
      <p:sp>
        <p:nvSpPr>
          <p:cNvPr id="42" name="object 42"/>
          <p:cNvSpPr/>
          <p:nvPr/>
        </p:nvSpPr>
        <p:spPr>
          <a:xfrm>
            <a:off x="5772150" y="3763517"/>
            <a:ext cx="2999740" cy="0"/>
          </a:xfrm>
          <a:custGeom>
            <a:avLst/>
            <a:gdLst/>
            <a:ahLst/>
            <a:cxnLst/>
            <a:rect l="l" t="t" r="r" b="b"/>
            <a:pathLst>
              <a:path w="2999740">
                <a:moveTo>
                  <a:pt x="0" y="0"/>
                </a:moveTo>
                <a:lnTo>
                  <a:pt x="2999231" y="0"/>
                </a:lnTo>
              </a:path>
            </a:pathLst>
          </a:custGeom>
          <a:ln w="25908">
            <a:solidFill>
              <a:srgbClr val="C2CDE0"/>
            </a:solidFill>
          </a:ln>
        </p:spPr>
        <p:txBody>
          <a:bodyPr wrap="square" lIns="0" tIns="0" rIns="0" bIns="0" rtlCol="0"/>
          <a:lstStyle/>
          <a:p>
            <a:endParaRPr/>
          </a:p>
        </p:txBody>
      </p:sp>
      <p:sp>
        <p:nvSpPr>
          <p:cNvPr id="43" name="object 43"/>
          <p:cNvSpPr txBox="1"/>
          <p:nvPr/>
        </p:nvSpPr>
        <p:spPr>
          <a:xfrm>
            <a:off x="5944235" y="3430651"/>
            <a:ext cx="2666365" cy="566420"/>
          </a:xfrm>
          <a:prstGeom prst="rect">
            <a:avLst/>
          </a:prstGeom>
        </p:spPr>
        <p:txBody>
          <a:bodyPr vert="horz" wrap="square" lIns="0" tIns="29845" rIns="0" bIns="0" rtlCol="0">
            <a:spAutoFit/>
          </a:bodyPr>
          <a:lstStyle/>
          <a:p>
            <a:pPr marL="12700" marR="5080">
              <a:lnSpc>
                <a:spcPts val="1210"/>
              </a:lnSpc>
              <a:spcBef>
                <a:spcPts val="235"/>
              </a:spcBef>
            </a:pPr>
            <a:r>
              <a:rPr sz="1100" dirty="0">
                <a:latin typeface="Corbel"/>
                <a:cs typeface="Corbel"/>
              </a:rPr>
              <a:t>Government</a:t>
            </a:r>
            <a:r>
              <a:rPr sz="1100" spc="-55" dirty="0">
                <a:latin typeface="Corbel"/>
                <a:cs typeface="Corbel"/>
              </a:rPr>
              <a:t> </a:t>
            </a:r>
            <a:r>
              <a:rPr sz="1100" dirty="0">
                <a:latin typeface="Corbel"/>
                <a:cs typeface="Corbel"/>
              </a:rPr>
              <a:t>Departments</a:t>
            </a:r>
            <a:r>
              <a:rPr sz="1100" spc="-45" dirty="0">
                <a:latin typeface="Corbel"/>
                <a:cs typeface="Corbel"/>
              </a:rPr>
              <a:t> </a:t>
            </a:r>
            <a:r>
              <a:rPr sz="1100" dirty="0">
                <a:latin typeface="Corbel"/>
                <a:cs typeface="Corbel"/>
              </a:rPr>
              <a:t>and</a:t>
            </a:r>
            <a:r>
              <a:rPr sz="1100" spc="-35" dirty="0">
                <a:latin typeface="Corbel"/>
                <a:cs typeface="Corbel"/>
              </a:rPr>
              <a:t> </a:t>
            </a:r>
            <a:r>
              <a:rPr sz="1100" dirty="0">
                <a:latin typeface="Corbel"/>
                <a:cs typeface="Corbel"/>
              </a:rPr>
              <a:t>Undertakings</a:t>
            </a:r>
            <a:r>
              <a:rPr sz="1100" spc="-55" dirty="0">
                <a:latin typeface="Corbel"/>
                <a:cs typeface="Corbel"/>
              </a:rPr>
              <a:t> </a:t>
            </a:r>
            <a:r>
              <a:rPr sz="1100" dirty="0">
                <a:latin typeface="Corbel"/>
                <a:cs typeface="Corbel"/>
              </a:rPr>
              <a:t>/  </a:t>
            </a:r>
            <a:r>
              <a:rPr sz="1100" spc="-5" dirty="0">
                <a:latin typeface="Corbel"/>
                <a:cs typeface="Corbel"/>
              </a:rPr>
              <a:t>Corporations</a:t>
            </a:r>
            <a:endParaRPr sz="1100" dirty="0">
              <a:latin typeface="Corbel"/>
              <a:cs typeface="Corbel"/>
            </a:endParaRPr>
          </a:p>
          <a:p>
            <a:pPr marL="15875">
              <a:lnSpc>
                <a:spcPct val="100000"/>
              </a:lnSpc>
              <a:spcBef>
                <a:spcPts val="265"/>
              </a:spcBef>
            </a:pPr>
            <a:r>
              <a:rPr sz="1200" spc="-5" dirty="0">
                <a:latin typeface="Corbel"/>
                <a:cs typeface="Corbel"/>
              </a:rPr>
              <a:t>AG</a:t>
            </a:r>
            <a:r>
              <a:rPr sz="1200" spc="-15" dirty="0">
                <a:latin typeface="Corbel"/>
                <a:cs typeface="Corbel"/>
              </a:rPr>
              <a:t> </a:t>
            </a:r>
            <a:r>
              <a:rPr sz="1200" spc="-5" dirty="0">
                <a:latin typeface="Corbel"/>
                <a:cs typeface="Corbel"/>
              </a:rPr>
              <a:t>office</a:t>
            </a:r>
            <a:endParaRPr sz="1200" dirty="0">
              <a:latin typeface="Corbel"/>
              <a:cs typeface="Corbel"/>
            </a:endParaRPr>
          </a:p>
        </p:txBody>
      </p:sp>
      <p:sp>
        <p:nvSpPr>
          <p:cNvPr id="44" name="object 44"/>
          <p:cNvSpPr/>
          <p:nvPr/>
        </p:nvSpPr>
        <p:spPr>
          <a:xfrm>
            <a:off x="5772150" y="4120134"/>
            <a:ext cx="2999740" cy="0"/>
          </a:xfrm>
          <a:custGeom>
            <a:avLst/>
            <a:gdLst/>
            <a:ahLst/>
            <a:cxnLst/>
            <a:rect l="l" t="t" r="r" b="b"/>
            <a:pathLst>
              <a:path w="2999740">
                <a:moveTo>
                  <a:pt x="0" y="0"/>
                </a:moveTo>
                <a:lnTo>
                  <a:pt x="2999231" y="0"/>
                </a:lnTo>
              </a:path>
            </a:pathLst>
          </a:custGeom>
          <a:ln w="25908">
            <a:solidFill>
              <a:srgbClr val="C2CDE0"/>
            </a:solidFill>
          </a:ln>
        </p:spPr>
        <p:txBody>
          <a:bodyPr wrap="square" lIns="0" tIns="0" rIns="0" bIns="0" rtlCol="0"/>
          <a:lstStyle/>
          <a:p>
            <a:endParaRPr/>
          </a:p>
        </p:txBody>
      </p:sp>
      <p:sp>
        <p:nvSpPr>
          <p:cNvPr id="45" name="object 45"/>
          <p:cNvSpPr txBox="1"/>
          <p:nvPr/>
        </p:nvSpPr>
        <p:spPr>
          <a:xfrm>
            <a:off x="5943600" y="4144467"/>
            <a:ext cx="5245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orbel"/>
                <a:cs typeface="Corbel"/>
              </a:rPr>
              <a:t>Citi</a:t>
            </a:r>
            <a:r>
              <a:rPr sz="1200" spc="-10" dirty="0">
                <a:latin typeface="Corbel"/>
                <a:cs typeface="Corbel"/>
              </a:rPr>
              <a:t>z</a:t>
            </a:r>
            <a:r>
              <a:rPr sz="1200" dirty="0">
                <a:latin typeface="Corbel"/>
                <a:cs typeface="Corbel"/>
              </a:rPr>
              <a:t>e</a:t>
            </a:r>
            <a:r>
              <a:rPr sz="1200" spc="5" dirty="0">
                <a:latin typeface="Corbel"/>
                <a:cs typeface="Corbel"/>
              </a:rPr>
              <a:t>n</a:t>
            </a:r>
            <a:r>
              <a:rPr sz="1200" dirty="0">
                <a:latin typeface="Corbel"/>
                <a:cs typeface="Corbel"/>
              </a:rPr>
              <a:t>s</a:t>
            </a:r>
          </a:p>
        </p:txBody>
      </p:sp>
      <p:sp>
        <p:nvSpPr>
          <p:cNvPr id="46" name="object 46"/>
          <p:cNvSpPr/>
          <p:nvPr/>
        </p:nvSpPr>
        <p:spPr>
          <a:xfrm>
            <a:off x="5772150" y="4475226"/>
            <a:ext cx="2999740" cy="0"/>
          </a:xfrm>
          <a:custGeom>
            <a:avLst/>
            <a:gdLst/>
            <a:ahLst/>
            <a:cxnLst/>
            <a:rect l="l" t="t" r="r" b="b"/>
            <a:pathLst>
              <a:path w="2999740">
                <a:moveTo>
                  <a:pt x="0" y="0"/>
                </a:moveTo>
                <a:lnTo>
                  <a:pt x="2999231" y="0"/>
                </a:lnTo>
              </a:path>
            </a:pathLst>
          </a:custGeom>
          <a:ln w="25908">
            <a:solidFill>
              <a:srgbClr val="C2CDE0"/>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57200" y="4684242"/>
            <a:ext cx="0" cy="270510"/>
          </a:xfrm>
          <a:custGeom>
            <a:avLst/>
            <a:gdLst/>
            <a:ahLst/>
            <a:cxnLst/>
            <a:rect l="l" t="t" r="r" b="b"/>
            <a:pathLst>
              <a:path h="270510">
                <a:moveTo>
                  <a:pt x="0" y="0"/>
                </a:moveTo>
                <a:lnTo>
                  <a:pt x="0" y="270116"/>
                </a:lnTo>
              </a:path>
            </a:pathLst>
          </a:custGeom>
          <a:ln w="12700">
            <a:solidFill>
              <a:srgbClr val="A6A6A6"/>
            </a:solidFill>
            <a:prstDash val="sysDot"/>
          </a:ln>
        </p:spPr>
        <p:txBody>
          <a:bodyPr wrap="square" lIns="0" tIns="0" rIns="0" bIns="0" rtlCol="0"/>
          <a:lstStyle/>
          <a:p>
            <a:endParaRPr/>
          </a:p>
        </p:txBody>
      </p:sp>
      <p:sp>
        <p:nvSpPr>
          <p:cNvPr id="8" name="object 8"/>
          <p:cNvSpPr/>
          <p:nvPr/>
        </p:nvSpPr>
        <p:spPr>
          <a:xfrm>
            <a:off x="6300192" y="1203598"/>
            <a:ext cx="936104" cy="324824"/>
          </a:xfrm>
          <a:custGeom>
            <a:avLst/>
            <a:gdLst/>
            <a:ahLst/>
            <a:cxnLst/>
            <a:rect l="l" t="t" r="r" b="b"/>
            <a:pathLst>
              <a:path w="1018539" h="342900">
                <a:moveTo>
                  <a:pt x="846582" y="0"/>
                </a:moveTo>
                <a:lnTo>
                  <a:pt x="846582" y="85725"/>
                </a:lnTo>
                <a:lnTo>
                  <a:pt x="0" y="85725"/>
                </a:lnTo>
                <a:lnTo>
                  <a:pt x="0" y="257175"/>
                </a:lnTo>
                <a:lnTo>
                  <a:pt x="846582" y="257175"/>
                </a:lnTo>
                <a:lnTo>
                  <a:pt x="846582" y="342900"/>
                </a:lnTo>
                <a:lnTo>
                  <a:pt x="1018032" y="171450"/>
                </a:lnTo>
                <a:lnTo>
                  <a:pt x="846582" y="0"/>
                </a:lnTo>
                <a:close/>
              </a:path>
            </a:pathLst>
          </a:custGeom>
          <a:solidFill>
            <a:srgbClr val="00B050"/>
          </a:solidFill>
        </p:spPr>
        <p:txBody>
          <a:bodyPr wrap="square" lIns="0" tIns="0" rIns="0" bIns="0" rtlCol="0"/>
          <a:lstStyle/>
          <a:p>
            <a:endParaRPr>
              <a:solidFill>
                <a:srgbClr val="00B050"/>
              </a:solidFill>
            </a:endParaRPr>
          </a:p>
        </p:txBody>
      </p:sp>
      <p:sp>
        <p:nvSpPr>
          <p:cNvPr id="9" name="object 9"/>
          <p:cNvSpPr/>
          <p:nvPr/>
        </p:nvSpPr>
        <p:spPr>
          <a:xfrm>
            <a:off x="8066479" y="1995686"/>
            <a:ext cx="321945" cy="720080"/>
          </a:xfrm>
          <a:custGeom>
            <a:avLst/>
            <a:gdLst/>
            <a:ahLst/>
            <a:cxnLst/>
            <a:rect l="l" t="t" r="r" b="b"/>
            <a:pathLst>
              <a:path w="321945" h="681355">
                <a:moveTo>
                  <a:pt x="321563" y="520446"/>
                </a:moveTo>
                <a:lnTo>
                  <a:pt x="0" y="520446"/>
                </a:lnTo>
                <a:lnTo>
                  <a:pt x="160781" y="681228"/>
                </a:lnTo>
                <a:lnTo>
                  <a:pt x="321563" y="520446"/>
                </a:lnTo>
                <a:close/>
              </a:path>
              <a:path w="321945" h="681355">
                <a:moveTo>
                  <a:pt x="241173" y="0"/>
                </a:moveTo>
                <a:lnTo>
                  <a:pt x="80391" y="0"/>
                </a:lnTo>
                <a:lnTo>
                  <a:pt x="80391" y="520446"/>
                </a:lnTo>
                <a:lnTo>
                  <a:pt x="241173" y="520446"/>
                </a:lnTo>
                <a:lnTo>
                  <a:pt x="241173" y="0"/>
                </a:lnTo>
                <a:close/>
              </a:path>
            </a:pathLst>
          </a:custGeom>
          <a:solidFill>
            <a:srgbClr val="00B050"/>
          </a:solidFill>
        </p:spPr>
        <p:txBody>
          <a:bodyPr wrap="square" lIns="0" tIns="0" rIns="0" bIns="0" rtlCol="0"/>
          <a:lstStyle/>
          <a:p>
            <a:endParaRPr/>
          </a:p>
        </p:txBody>
      </p:sp>
      <p:sp>
        <p:nvSpPr>
          <p:cNvPr id="13" name="object 13"/>
          <p:cNvSpPr txBox="1"/>
          <p:nvPr/>
        </p:nvSpPr>
        <p:spPr>
          <a:xfrm>
            <a:off x="323528" y="4210089"/>
            <a:ext cx="1224136" cy="641201"/>
          </a:xfrm>
          <a:prstGeom prst="rect">
            <a:avLst/>
          </a:prstGeom>
        </p:spPr>
        <p:txBody>
          <a:bodyPr vert="horz" wrap="square" lIns="0" tIns="12700" rIns="0" bIns="0" rtlCol="0">
            <a:spAutoFit/>
          </a:bodyPr>
          <a:lstStyle/>
          <a:p>
            <a:pPr marL="12700" marR="5080">
              <a:lnSpc>
                <a:spcPct val="100000"/>
              </a:lnSpc>
              <a:spcBef>
                <a:spcPts val="100"/>
              </a:spcBef>
            </a:pPr>
            <a:r>
              <a:rPr lang="en-US" sz="1400" b="1" spc="-5" dirty="0">
                <a:latin typeface="+mj-lt"/>
                <a:cs typeface="Calibri"/>
              </a:rPr>
              <a:t>Manpower Deployment</a:t>
            </a:r>
          </a:p>
          <a:p>
            <a:pPr marL="12700" marR="5080">
              <a:lnSpc>
                <a:spcPct val="100000"/>
              </a:lnSpc>
              <a:spcBef>
                <a:spcPts val="100"/>
              </a:spcBef>
            </a:pPr>
            <a:r>
              <a:rPr lang="en-US" sz="1100" spc="-5" dirty="0">
                <a:latin typeface="+mj-lt"/>
                <a:cs typeface="Calibri"/>
              </a:rPr>
              <a:t>(January, 2023)</a:t>
            </a:r>
            <a:endParaRPr sz="1100" dirty="0">
              <a:latin typeface="+mj-lt"/>
              <a:cs typeface="Calibri"/>
            </a:endParaRPr>
          </a:p>
        </p:txBody>
      </p:sp>
      <p:sp>
        <p:nvSpPr>
          <p:cNvPr id="16" name="object 16"/>
          <p:cNvSpPr txBox="1"/>
          <p:nvPr/>
        </p:nvSpPr>
        <p:spPr>
          <a:xfrm>
            <a:off x="5199957" y="1131590"/>
            <a:ext cx="884211" cy="1221488"/>
          </a:xfrm>
          <a:prstGeom prst="rect">
            <a:avLst/>
          </a:prstGeom>
        </p:spPr>
        <p:txBody>
          <a:bodyPr vert="horz" wrap="square" lIns="0" tIns="13335" rIns="0" bIns="0" rtlCol="0">
            <a:spAutoFit/>
          </a:bodyPr>
          <a:lstStyle/>
          <a:p>
            <a:pPr marL="12700">
              <a:lnSpc>
                <a:spcPct val="100000"/>
              </a:lnSpc>
              <a:spcBef>
                <a:spcPts val="105"/>
              </a:spcBef>
            </a:pPr>
            <a:r>
              <a:rPr lang="en-US" sz="1400" b="1" spc="-5" dirty="0">
                <a:latin typeface="+mj-lt"/>
                <a:cs typeface="Calibri"/>
              </a:rPr>
              <a:t>Preparation of DPR</a:t>
            </a:r>
          </a:p>
          <a:p>
            <a:pPr marL="12700">
              <a:lnSpc>
                <a:spcPct val="100000"/>
              </a:lnSpc>
              <a:spcBef>
                <a:spcPts val="105"/>
              </a:spcBef>
            </a:pPr>
            <a:r>
              <a:rPr lang="en-US" sz="900" spc="-5" dirty="0">
                <a:latin typeface="+mj-lt"/>
                <a:cs typeface="Calibri"/>
              </a:rPr>
              <a:t>26.02.2021 to 11.07.2021</a:t>
            </a:r>
          </a:p>
          <a:p>
            <a:pPr marL="12700">
              <a:lnSpc>
                <a:spcPct val="100000"/>
              </a:lnSpc>
              <a:spcBef>
                <a:spcPts val="105"/>
              </a:spcBef>
            </a:pPr>
            <a:endParaRPr lang="en-US" sz="1400" b="1" spc="-5" dirty="0">
              <a:latin typeface="+mj-lt"/>
              <a:cs typeface="Calibri"/>
            </a:endParaRPr>
          </a:p>
          <a:p>
            <a:pPr marL="12700">
              <a:lnSpc>
                <a:spcPct val="100000"/>
              </a:lnSpc>
              <a:spcBef>
                <a:spcPts val="105"/>
              </a:spcBef>
            </a:pPr>
            <a:endParaRPr sz="1400" b="1" dirty="0">
              <a:latin typeface="+mj-lt"/>
              <a:cs typeface="Calibri"/>
            </a:endParaRPr>
          </a:p>
        </p:txBody>
      </p:sp>
      <p:sp>
        <p:nvSpPr>
          <p:cNvPr id="17" name="object 17"/>
          <p:cNvSpPr txBox="1"/>
          <p:nvPr/>
        </p:nvSpPr>
        <p:spPr>
          <a:xfrm>
            <a:off x="1835696" y="1203598"/>
            <a:ext cx="965835" cy="654025"/>
          </a:xfrm>
          <a:prstGeom prst="rect">
            <a:avLst/>
          </a:prstGeom>
        </p:spPr>
        <p:txBody>
          <a:bodyPr vert="horz" wrap="square" lIns="0" tIns="12700" rIns="0" bIns="0" rtlCol="0">
            <a:spAutoFit/>
          </a:bodyPr>
          <a:lstStyle/>
          <a:p>
            <a:pPr marL="12700" marR="5080">
              <a:lnSpc>
                <a:spcPct val="100000"/>
              </a:lnSpc>
              <a:spcBef>
                <a:spcPts val="100"/>
              </a:spcBef>
            </a:pPr>
            <a:r>
              <a:rPr lang="en-US" sz="1400" b="1" spc="-5" dirty="0">
                <a:latin typeface="+mj-lt"/>
                <a:cs typeface="Calibri"/>
              </a:rPr>
              <a:t>Tripartite    </a:t>
            </a:r>
          </a:p>
          <a:p>
            <a:pPr marL="12700" marR="5080">
              <a:lnSpc>
                <a:spcPct val="100000"/>
              </a:lnSpc>
              <a:spcBef>
                <a:spcPts val="100"/>
              </a:spcBef>
            </a:pPr>
            <a:r>
              <a:rPr lang="en-US" sz="1400" b="1" spc="-5" dirty="0">
                <a:latin typeface="+mj-lt"/>
                <a:cs typeface="Calibri"/>
              </a:rPr>
              <a:t>    MOU</a:t>
            </a:r>
          </a:p>
          <a:p>
            <a:pPr marL="12700" marR="5080">
              <a:lnSpc>
                <a:spcPct val="100000"/>
              </a:lnSpc>
              <a:spcBef>
                <a:spcPts val="100"/>
              </a:spcBef>
            </a:pPr>
            <a:r>
              <a:rPr lang="en-US" sz="1050" spc="-5" dirty="0">
                <a:latin typeface="+mj-lt"/>
                <a:cs typeface="Calibri"/>
              </a:rPr>
              <a:t>  (25.02.2021)</a:t>
            </a:r>
            <a:endParaRPr sz="1050" dirty="0">
              <a:latin typeface="+mj-lt"/>
              <a:cs typeface="Calibri"/>
            </a:endParaRPr>
          </a:p>
        </p:txBody>
      </p:sp>
      <p:sp>
        <p:nvSpPr>
          <p:cNvPr id="18" name="object 18"/>
          <p:cNvSpPr txBox="1"/>
          <p:nvPr/>
        </p:nvSpPr>
        <p:spPr>
          <a:xfrm>
            <a:off x="5792301" y="2776111"/>
            <a:ext cx="1155963" cy="625812"/>
          </a:xfrm>
          <a:prstGeom prst="rect">
            <a:avLst/>
          </a:prstGeom>
        </p:spPr>
        <p:txBody>
          <a:bodyPr vert="horz" wrap="square" lIns="0" tIns="12700" rIns="0" bIns="0" rtlCol="0">
            <a:spAutoFit/>
          </a:bodyPr>
          <a:lstStyle/>
          <a:p>
            <a:pPr marL="12700" marR="5080">
              <a:lnSpc>
                <a:spcPct val="100000"/>
              </a:lnSpc>
              <a:spcBef>
                <a:spcPts val="100"/>
              </a:spcBef>
            </a:pPr>
            <a:r>
              <a:rPr lang="en-US" sz="1400" b="1" spc="-5" dirty="0">
                <a:latin typeface="+mj-lt"/>
                <a:cs typeface="Calibri"/>
              </a:rPr>
              <a:t>Release of the Funds by </a:t>
            </a:r>
            <a:r>
              <a:rPr lang="en-US" sz="1400" b="1" spc="-5" dirty="0" err="1">
                <a:latin typeface="+mj-lt"/>
                <a:cs typeface="Calibri"/>
              </a:rPr>
              <a:t>MoPA</a:t>
            </a:r>
            <a:endParaRPr lang="en-US" sz="1400" b="1" spc="-5" dirty="0">
              <a:latin typeface="+mj-lt"/>
              <a:cs typeface="Calibri"/>
            </a:endParaRPr>
          </a:p>
          <a:p>
            <a:pPr marL="12700" marR="5080">
              <a:lnSpc>
                <a:spcPct val="100000"/>
              </a:lnSpc>
              <a:spcBef>
                <a:spcPts val="100"/>
              </a:spcBef>
            </a:pPr>
            <a:r>
              <a:rPr lang="en-US" sz="1100" spc="-5" dirty="0">
                <a:cs typeface="Calibri"/>
              </a:rPr>
              <a:t>       (23.02.2022)</a:t>
            </a:r>
            <a:endParaRPr sz="1100" spc="-5" dirty="0">
              <a:cs typeface="Calibri"/>
            </a:endParaRPr>
          </a:p>
        </p:txBody>
      </p:sp>
      <p:sp>
        <p:nvSpPr>
          <p:cNvPr id="20" name="object 20"/>
          <p:cNvSpPr txBox="1"/>
          <p:nvPr/>
        </p:nvSpPr>
        <p:spPr>
          <a:xfrm>
            <a:off x="7300241" y="1059582"/>
            <a:ext cx="1520231" cy="841256"/>
          </a:xfrm>
          <a:prstGeom prst="rect">
            <a:avLst/>
          </a:prstGeom>
        </p:spPr>
        <p:txBody>
          <a:bodyPr vert="horz" wrap="square" lIns="0" tIns="12700" rIns="0" bIns="0" rtlCol="0">
            <a:spAutoFit/>
          </a:bodyPr>
          <a:lstStyle/>
          <a:p>
            <a:pPr marL="12700" marR="5080">
              <a:lnSpc>
                <a:spcPct val="100000"/>
              </a:lnSpc>
              <a:spcBef>
                <a:spcPts val="100"/>
              </a:spcBef>
            </a:pPr>
            <a:r>
              <a:rPr lang="en-US" sz="1400" b="1" spc="-5" dirty="0">
                <a:latin typeface="+mj-lt"/>
                <a:cs typeface="Calibri"/>
              </a:rPr>
              <a:t>Approval of DPR By SPMU &amp; High level Apex Committee </a:t>
            </a:r>
          </a:p>
          <a:p>
            <a:pPr marL="12700" marR="5080">
              <a:lnSpc>
                <a:spcPct val="100000"/>
              </a:lnSpc>
              <a:spcBef>
                <a:spcPts val="100"/>
              </a:spcBef>
            </a:pPr>
            <a:r>
              <a:rPr lang="en-US" sz="1100" spc="-5" dirty="0">
                <a:latin typeface="+mj-lt"/>
                <a:cs typeface="Calibri"/>
              </a:rPr>
              <a:t>                (12.07.2021)</a:t>
            </a:r>
            <a:endParaRPr sz="1100" dirty="0">
              <a:latin typeface="+mj-lt"/>
              <a:cs typeface="Calibri"/>
            </a:endParaRPr>
          </a:p>
        </p:txBody>
      </p:sp>
      <p:sp>
        <p:nvSpPr>
          <p:cNvPr id="21" name="object 21"/>
          <p:cNvSpPr txBox="1"/>
          <p:nvPr/>
        </p:nvSpPr>
        <p:spPr>
          <a:xfrm>
            <a:off x="7596336" y="2704683"/>
            <a:ext cx="1448223" cy="659155"/>
          </a:xfrm>
          <a:prstGeom prst="rect">
            <a:avLst/>
          </a:prstGeom>
        </p:spPr>
        <p:txBody>
          <a:bodyPr vert="horz" wrap="square" lIns="0" tIns="12700" rIns="0" bIns="0" rtlCol="0">
            <a:spAutoFit/>
          </a:bodyPr>
          <a:lstStyle/>
          <a:p>
            <a:pPr marL="12700" marR="5080">
              <a:lnSpc>
                <a:spcPct val="100000"/>
              </a:lnSpc>
              <a:spcBef>
                <a:spcPts val="100"/>
              </a:spcBef>
            </a:pPr>
            <a:r>
              <a:rPr lang="en-US" sz="1400" b="1" spc="-5" dirty="0">
                <a:latin typeface="+mj-lt"/>
                <a:cs typeface="Calibri"/>
              </a:rPr>
              <a:t>Approval of DPR at Central Level by </a:t>
            </a:r>
            <a:r>
              <a:rPr lang="en-US" sz="1400" b="1" spc="-5" dirty="0" err="1">
                <a:latin typeface="+mj-lt"/>
                <a:cs typeface="Calibri"/>
              </a:rPr>
              <a:t>MoPA</a:t>
            </a:r>
            <a:r>
              <a:rPr lang="en-US" sz="1400" b="1" spc="-5" dirty="0">
                <a:latin typeface="+mj-lt"/>
                <a:cs typeface="Calibri"/>
              </a:rPr>
              <a:t>  </a:t>
            </a:r>
            <a:r>
              <a:rPr lang="en-US" sz="1200" spc="-5" dirty="0">
                <a:cs typeface="Calibri"/>
              </a:rPr>
              <a:t>(</a:t>
            </a:r>
            <a:r>
              <a:rPr lang="en-US" sz="1100" spc="-5" dirty="0">
                <a:cs typeface="Calibri"/>
              </a:rPr>
              <a:t>23.12.2021)</a:t>
            </a:r>
            <a:endParaRPr sz="1400" b="1" dirty="0">
              <a:latin typeface="+mj-lt"/>
              <a:cs typeface="Calibri"/>
            </a:endParaRPr>
          </a:p>
        </p:txBody>
      </p:sp>
      <p:sp>
        <p:nvSpPr>
          <p:cNvPr id="52" name="object 52"/>
          <p:cNvSpPr txBox="1">
            <a:spLocks noGrp="1"/>
          </p:cNvSpPr>
          <p:nvPr>
            <p:ph type="title"/>
          </p:nvPr>
        </p:nvSpPr>
        <p:spPr>
          <a:xfrm>
            <a:off x="642910" y="428610"/>
            <a:ext cx="7842276"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err="1">
                <a:solidFill>
                  <a:srgbClr val="FF8933"/>
                </a:solidFill>
              </a:rPr>
              <a:t>NeVA</a:t>
            </a:r>
            <a:r>
              <a:rPr lang="en-US" sz="2400" spc="-5" dirty="0">
                <a:solidFill>
                  <a:srgbClr val="FF8933"/>
                </a:solidFill>
              </a:rPr>
              <a:t> Journey in Haryana Legislative Assembly</a:t>
            </a:r>
            <a:endParaRPr sz="2400" spc="-5" dirty="0">
              <a:solidFill>
                <a:srgbClr val="FF8933"/>
              </a:solidFill>
            </a:endParaRPr>
          </a:p>
        </p:txBody>
      </p:sp>
      <p:sp>
        <p:nvSpPr>
          <p:cNvPr id="55" name="object 55"/>
          <p:cNvSpPr/>
          <p:nvPr/>
        </p:nvSpPr>
        <p:spPr>
          <a:xfrm>
            <a:off x="1115616" y="1347614"/>
            <a:ext cx="691903" cy="321946"/>
          </a:xfrm>
          <a:custGeom>
            <a:avLst/>
            <a:gdLst/>
            <a:ahLst/>
            <a:cxnLst/>
            <a:rect l="l" t="t" r="r" b="b"/>
            <a:pathLst>
              <a:path w="1018539" h="342900">
                <a:moveTo>
                  <a:pt x="846582" y="0"/>
                </a:moveTo>
                <a:lnTo>
                  <a:pt x="846582" y="85725"/>
                </a:lnTo>
                <a:lnTo>
                  <a:pt x="0" y="85725"/>
                </a:lnTo>
                <a:lnTo>
                  <a:pt x="0" y="257175"/>
                </a:lnTo>
                <a:lnTo>
                  <a:pt x="846582" y="257175"/>
                </a:lnTo>
                <a:lnTo>
                  <a:pt x="846582" y="342900"/>
                </a:lnTo>
                <a:lnTo>
                  <a:pt x="1018032" y="171450"/>
                </a:lnTo>
                <a:lnTo>
                  <a:pt x="846582" y="0"/>
                </a:lnTo>
                <a:close/>
              </a:path>
            </a:pathLst>
          </a:custGeom>
          <a:solidFill>
            <a:srgbClr val="00B050"/>
          </a:solidFill>
        </p:spPr>
        <p:txBody>
          <a:bodyPr wrap="square" lIns="0" tIns="0" rIns="0" bIns="0" rtlCol="0"/>
          <a:lstStyle/>
          <a:p>
            <a:endParaRPr/>
          </a:p>
        </p:txBody>
      </p:sp>
      <p:sp>
        <p:nvSpPr>
          <p:cNvPr id="15" name="object 16"/>
          <p:cNvSpPr txBox="1"/>
          <p:nvPr/>
        </p:nvSpPr>
        <p:spPr>
          <a:xfrm>
            <a:off x="62419" y="1131590"/>
            <a:ext cx="1155500" cy="1049646"/>
          </a:xfrm>
          <a:prstGeom prst="rect">
            <a:avLst/>
          </a:prstGeom>
        </p:spPr>
        <p:txBody>
          <a:bodyPr vert="horz" wrap="square" lIns="0" tIns="13335" rIns="0" bIns="0" rtlCol="0">
            <a:spAutoFit/>
          </a:bodyPr>
          <a:lstStyle/>
          <a:p>
            <a:pPr marL="12700">
              <a:lnSpc>
                <a:spcPct val="100000"/>
              </a:lnSpc>
              <a:spcBef>
                <a:spcPts val="105"/>
              </a:spcBef>
            </a:pPr>
            <a:r>
              <a:rPr lang="en-US" sz="1400" b="1" spc="-5" dirty="0">
                <a:latin typeface="+mj-lt"/>
                <a:cs typeface="Calibri"/>
              </a:rPr>
              <a:t>Constitution of SPMU &amp; High Level Apex Committee </a:t>
            </a:r>
          </a:p>
          <a:p>
            <a:pPr marL="12700">
              <a:lnSpc>
                <a:spcPct val="100000"/>
              </a:lnSpc>
              <a:spcBef>
                <a:spcPts val="105"/>
              </a:spcBef>
            </a:pPr>
            <a:r>
              <a:rPr lang="en-US" sz="1000" spc="-5" dirty="0">
                <a:latin typeface="+mj-lt"/>
                <a:cs typeface="Calibri"/>
              </a:rPr>
              <a:t>   (13.08.2020)</a:t>
            </a:r>
            <a:endParaRPr sz="1000" spc="-5" dirty="0">
              <a:latin typeface="+mj-lt"/>
              <a:cs typeface="Calibri"/>
            </a:endParaRPr>
          </a:p>
        </p:txBody>
      </p:sp>
      <p:sp>
        <p:nvSpPr>
          <p:cNvPr id="19" name="object 55"/>
          <p:cNvSpPr/>
          <p:nvPr/>
        </p:nvSpPr>
        <p:spPr>
          <a:xfrm>
            <a:off x="2627784" y="1347614"/>
            <a:ext cx="691903" cy="349905"/>
          </a:xfrm>
          <a:custGeom>
            <a:avLst/>
            <a:gdLst/>
            <a:ahLst/>
            <a:cxnLst/>
            <a:rect l="l" t="t" r="r" b="b"/>
            <a:pathLst>
              <a:path w="1018539" h="342900">
                <a:moveTo>
                  <a:pt x="846582" y="0"/>
                </a:moveTo>
                <a:lnTo>
                  <a:pt x="846582" y="85725"/>
                </a:lnTo>
                <a:lnTo>
                  <a:pt x="0" y="85725"/>
                </a:lnTo>
                <a:lnTo>
                  <a:pt x="0" y="257175"/>
                </a:lnTo>
                <a:lnTo>
                  <a:pt x="846582" y="257175"/>
                </a:lnTo>
                <a:lnTo>
                  <a:pt x="846582" y="342900"/>
                </a:lnTo>
                <a:lnTo>
                  <a:pt x="1018032" y="171450"/>
                </a:lnTo>
                <a:lnTo>
                  <a:pt x="846582" y="0"/>
                </a:lnTo>
                <a:close/>
              </a:path>
            </a:pathLst>
          </a:custGeom>
          <a:solidFill>
            <a:srgbClr val="00B050"/>
          </a:solidFill>
        </p:spPr>
        <p:txBody>
          <a:bodyPr wrap="square" lIns="0" tIns="0" rIns="0" bIns="0" rtlCol="0"/>
          <a:lstStyle/>
          <a:p>
            <a:endParaRPr/>
          </a:p>
        </p:txBody>
      </p:sp>
      <p:sp>
        <p:nvSpPr>
          <p:cNvPr id="23" name="object 13"/>
          <p:cNvSpPr txBox="1"/>
          <p:nvPr/>
        </p:nvSpPr>
        <p:spPr>
          <a:xfrm>
            <a:off x="3019076" y="4233172"/>
            <a:ext cx="1410986" cy="630942"/>
          </a:xfrm>
          <a:prstGeom prst="rect">
            <a:avLst/>
          </a:prstGeom>
        </p:spPr>
        <p:txBody>
          <a:bodyPr vert="horz" wrap="square" lIns="0" tIns="12700" rIns="0" bIns="0" rtlCol="0">
            <a:spAutoFit/>
          </a:bodyPr>
          <a:lstStyle/>
          <a:p>
            <a:pPr marL="12700" marR="5080">
              <a:lnSpc>
                <a:spcPct val="100000"/>
              </a:lnSpc>
              <a:spcBef>
                <a:spcPts val="100"/>
              </a:spcBef>
            </a:pPr>
            <a:r>
              <a:rPr lang="en-US" sz="1400" b="1" spc="-5" dirty="0">
                <a:latin typeface="+mj-lt"/>
                <a:cs typeface="Calibri"/>
              </a:rPr>
              <a:t>  Go Live Session     </a:t>
            </a:r>
          </a:p>
          <a:p>
            <a:pPr marL="12700" marR="5080">
              <a:lnSpc>
                <a:spcPct val="100000"/>
              </a:lnSpc>
              <a:spcBef>
                <a:spcPts val="100"/>
              </a:spcBef>
            </a:pPr>
            <a:r>
              <a:rPr lang="en-US" sz="1400" b="1" spc="-5" dirty="0">
                <a:latin typeface="+mj-lt"/>
                <a:cs typeface="Calibri"/>
              </a:rPr>
              <a:t>         on NEVA</a:t>
            </a:r>
          </a:p>
          <a:p>
            <a:pPr marL="12700" marR="5080">
              <a:lnSpc>
                <a:spcPct val="100000"/>
              </a:lnSpc>
              <a:spcBef>
                <a:spcPts val="100"/>
              </a:spcBef>
            </a:pPr>
            <a:r>
              <a:rPr lang="en-US" sz="1050" spc="-5" dirty="0">
                <a:latin typeface="+mj-lt"/>
                <a:cs typeface="Calibri"/>
              </a:rPr>
              <a:t>        ( 8</a:t>
            </a:r>
            <a:r>
              <a:rPr lang="en-US" sz="1050" spc="-5" baseline="30000" dirty="0">
                <a:latin typeface="+mj-lt"/>
                <a:cs typeface="Calibri"/>
              </a:rPr>
              <a:t>th</a:t>
            </a:r>
            <a:r>
              <a:rPr lang="en-US" sz="1050" spc="-5" dirty="0">
                <a:latin typeface="+mj-lt"/>
                <a:cs typeface="Calibri"/>
              </a:rPr>
              <a:t> August 2022)</a:t>
            </a:r>
            <a:endParaRPr sz="1050" dirty="0">
              <a:latin typeface="+mj-lt"/>
              <a:cs typeface="Calibri"/>
            </a:endParaRPr>
          </a:p>
        </p:txBody>
      </p:sp>
      <p:sp>
        <p:nvSpPr>
          <p:cNvPr id="24" name="object 9">
            <a:extLst>
              <a:ext uri="{FF2B5EF4-FFF2-40B4-BE49-F238E27FC236}">
                <a16:creationId xmlns:a16="http://schemas.microsoft.com/office/drawing/2014/main" id="{50E68F41-3CE2-4B28-8B0F-B7F62C5F1260}"/>
              </a:ext>
            </a:extLst>
          </p:cNvPr>
          <p:cNvSpPr/>
          <p:nvPr/>
        </p:nvSpPr>
        <p:spPr>
          <a:xfrm rot="5400000">
            <a:off x="7055982" y="2679468"/>
            <a:ext cx="288620" cy="648072"/>
          </a:xfrm>
          <a:custGeom>
            <a:avLst/>
            <a:gdLst/>
            <a:ahLst/>
            <a:cxnLst/>
            <a:rect l="l" t="t" r="r" b="b"/>
            <a:pathLst>
              <a:path w="321945" h="681355">
                <a:moveTo>
                  <a:pt x="321563" y="520446"/>
                </a:moveTo>
                <a:lnTo>
                  <a:pt x="0" y="520446"/>
                </a:lnTo>
                <a:lnTo>
                  <a:pt x="160781" y="681228"/>
                </a:lnTo>
                <a:lnTo>
                  <a:pt x="321563" y="520446"/>
                </a:lnTo>
                <a:close/>
              </a:path>
              <a:path w="321945" h="681355">
                <a:moveTo>
                  <a:pt x="241173" y="0"/>
                </a:moveTo>
                <a:lnTo>
                  <a:pt x="80391" y="0"/>
                </a:lnTo>
                <a:lnTo>
                  <a:pt x="80391" y="520446"/>
                </a:lnTo>
                <a:lnTo>
                  <a:pt x="241173" y="520446"/>
                </a:lnTo>
                <a:lnTo>
                  <a:pt x="241173" y="0"/>
                </a:lnTo>
                <a:close/>
              </a:path>
            </a:pathLst>
          </a:custGeom>
          <a:solidFill>
            <a:srgbClr val="00B050"/>
          </a:solidFill>
        </p:spPr>
        <p:txBody>
          <a:bodyPr wrap="square" lIns="0" tIns="0" rIns="0" bIns="0" rtlCol="0"/>
          <a:lstStyle/>
          <a:p>
            <a:endParaRPr/>
          </a:p>
        </p:txBody>
      </p:sp>
      <p:sp>
        <p:nvSpPr>
          <p:cNvPr id="25" name="object 9">
            <a:extLst>
              <a:ext uri="{FF2B5EF4-FFF2-40B4-BE49-F238E27FC236}">
                <a16:creationId xmlns:a16="http://schemas.microsoft.com/office/drawing/2014/main" id="{8EB6CE3F-C2A8-455A-9E8E-13F727E91754}"/>
              </a:ext>
            </a:extLst>
          </p:cNvPr>
          <p:cNvSpPr/>
          <p:nvPr/>
        </p:nvSpPr>
        <p:spPr>
          <a:xfrm rot="5400000">
            <a:off x="5255782" y="2679468"/>
            <a:ext cx="288620" cy="648072"/>
          </a:xfrm>
          <a:custGeom>
            <a:avLst/>
            <a:gdLst/>
            <a:ahLst/>
            <a:cxnLst/>
            <a:rect l="l" t="t" r="r" b="b"/>
            <a:pathLst>
              <a:path w="321945" h="681355">
                <a:moveTo>
                  <a:pt x="321563" y="520446"/>
                </a:moveTo>
                <a:lnTo>
                  <a:pt x="0" y="520446"/>
                </a:lnTo>
                <a:lnTo>
                  <a:pt x="160781" y="681228"/>
                </a:lnTo>
                <a:lnTo>
                  <a:pt x="321563" y="520446"/>
                </a:lnTo>
                <a:close/>
              </a:path>
              <a:path w="321945" h="681355">
                <a:moveTo>
                  <a:pt x="241173" y="0"/>
                </a:moveTo>
                <a:lnTo>
                  <a:pt x="80391" y="0"/>
                </a:lnTo>
                <a:lnTo>
                  <a:pt x="80391" y="520446"/>
                </a:lnTo>
                <a:lnTo>
                  <a:pt x="241173" y="520446"/>
                </a:lnTo>
                <a:lnTo>
                  <a:pt x="241173" y="0"/>
                </a:lnTo>
                <a:close/>
              </a:path>
            </a:pathLst>
          </a:custGeom>
          <a:solidFill>
            <a:srgbClr val="00B050"/>
          </a:solidFill>
        </p:spPr>
        <p:txBody>
          <a:bodyPr wrap="square" lIns="0" tIns="0" rIns="0" bIns="0" rtlCol="0"/>
          <a:lstStyle/>
          <a:p>
            <a:endParaRPr/>
          </a:p>
        </p:txBody>
      </p:sp>
      <p:sp>
        <p:nvSpPr>
          <p:cNvPr id="26" name="object 9">
            <a:extLst>
              <a:ext uri="{FF2B5EF4-FFF2-40B4-BE49-F238E27FC236}">
                <a16:creationId xmlns:a16="http://schemas.microsoft.com/office/drawing/2014/main" id="{A0C09839-4CED-4D1E-9C66-9F6BA83D7821}"/>
              </a:ext>
            </a:extLst>
          </p:cNvPr>
          <p:cNvSpPr/>
          <p:nvPr/>
        </p:nvSpPr>
        <p:spPr>
          <a:xfrm rot="16200000">
            <a:off x="2047830" y="4028181"/>
            <a:ext cx="321945" cy="1008112"/>
          </a:xfrm>
          <a:custGeom>
            <a:avLst/>
            <a:gdLst/>
            <a:ahLst/>
            <a:cxnLst/>
            <a:rect l="l" t="t" r="r" b="b"/>
            <a:pathLst>
              <a:path w="321945" h="681355">
                <a:moveTo>
                  <a:pt x="321563" y="520446"/>
                </a:moveTo>
                <a:lnTo>
                  <a:pt x="0" y="520446"/>
                </a:lnTo>
                <a:lnTo>
                  <a:pt x="160781" y="681228"/>
                </a:lnTo>
                <a:lnTo>
                  <a:pt x="321563" y="520446"/>
                </a:lnTo>
                <a:close/>
              </a:path>
              <a:path w="321945" h="681355">
                <a:moveTo>
                  <a:pt x="241173" y="0"/>
                </a:moveTo>
                <a:lnTo>
                  <a:pt x="80391" y="0"/>
                </a:lnTo>
                <a:lnTo>
                  <a:pt x="80391" y="520446"/>
                </a:lnTo>
                <a:lnTo>
                  <a:pt x="241173" y="520446"/>
                </a:lnTo>
                <a:lnTo>
                  <a:pt x="241173" y="0"/>
                </a:lnTo>
                <a:close/>
              </a:path>
            </a:pathLst>
          </a:custGeom>
          <a:solidFill>
            <a:srgbClr val="00B050"/>
          </a:solidFill>
        </p:spPr>
        <p:txBody>
          <a:bodyPr wrap="square" lIns="0" tIns="0" rIns="0" bIns="0" rtlCol="0"/>
          <a:lstStyle/>
          <a:p>
            <a:endParaRPr/>
          </a:p>
        </p:txBody>
      </p:sp>
      <p:sp>
        <p:nvSpPr>
          <p:cNvPr id="22" name="object 9">
            <a:extLst>
              <a:ext uri="{FF2B5EF4-FFF2-40B4-BE49-F238E27FC236}">
                <a16:creationId xmlns:a16="http://schemas.microsoft.com/office/drawing/2014/main" id="{6CEA902F-DD76-4F55-A084-02FBCD0C2CA8}"/>
              </a:ext>
            </a:extLst>
          </p:cNvPr>
          <p:cNvSpPr/>
          <p:nvPr/>
        </p:nvSpPr>
        <p:spPr>
          <a:xfrm rot="5400000">
            <a:off x="3415546" y="2784037"/>
            <a:ext cx="288620" cy="728143"/>
          </a:xfrm>
          <a:custGeom>
            <a:avLst/>
            <a:gdLst/>
            <a:ahLst/>
            <a:cxnLst/>
            <a:rect l="l" t="t" r="r" b="b"/>
            <a:pathLst>
              <a:path w="321945" h="681355">
                <a:moveTo>
                  <a:pt x="321563" y="520446"/>
                </a:moveTo>
                <a:lnTo>
                  <a:pt x="0" y="520446"/>
                </a:lnTo>
                <a:lnTo>
                  <a:pt x="160781" y="681228"/>
                </a:lnTo>
                <a:lnTo>
                  <a:pt x="321563" y="520446"/>
                </a:lnTo>
                <a:close/>
              </a:path>
              <a:path w="321945" h="681355">
                <a:moveTo>
                  <a:pt x="241173" y="0"/>
                </a:moveTo>
                <a:lnTo>
                  <a:pt x="80391" y="0"/>
                </a:lnTo>
                <a:lnTo>
                  <a:pt x="80391" y="520446"/>
                </a:lnTo>
                <a:lnTo>
                  <a:pt x="241173" y="520446"/>
                </a:lnTo>
                <a:lnTo>
                  <a:pt x="241173" y="0"/>
                </a:lnTo>
                <a:close/>
              </a:path>
            </a:pathLst>
          </a:custGeom>
          <a:solidFill>
            <a:srgbClr val="00B050"/>
          </a:solidFill>
        </p:spPr>
        <p:txBody>
          <a:bodyPr wrap="square" lIns="0" tIns="0" rIns="0" bIns="0" rtlCol="0"/>
          <a:lstStyle/>
          <a:p>
            <a:endParaRPr/>
          </a:p>
        </p:txBody>
      </p:sp>
      <p:sp>
        <p:nvSpPr>
          <p:cNvPr id="27" name="object 13">
            <a:extLst>
              <a:ext uri="{FF2B5EF4-FFF2-40B4-BE49-F238E27FC236}">
                <a16:creationId xmlns:a16="http://schemas.microsoft.com/office/drawing/2014/main" id="{20434066-48AD-40CA-B224-955A264FF00B}"/>
              </a:ext>
            </a:extLst>
          </p:cNvPr>
          <p:cNvSpPr txBox="1"/>
          <p:nvPr/>
        </p:nvSpPr>
        <p:spPr>
          <a:xfrm>
            <a:off x="3995936" y="2787774"/>
            <a:ext cx="1224136" cy="659155"/>
          </a:xfrm>
          <a:prstGeom prst="rect">
            <a:avLst/>
          </a:prstGeom>
        </p:spPr>
        <p:txBody>
          <a:bodyPr vert="horz" wrap="square" lIns="0" tIns="12700" rIns="0" bIns="0" rtlCol="0">
            <a:spAutoFit/>
          </a:bodyPr>
          <a:lstStyle/>
          <a:p>
            <a:pPr marL="12700" marR="5080">
              <a:lnSpc>
                <a:spcPct val="100000"/>
              </a:lnSpc>
              <a:spcBef>
                <a:spcPts val="100"/>
              </a:spcBef>
            </a:pPr>
            <a:r>
              <a:rPr lang="en-US" sz="1400" b="1" spc="-5" dirty="0">
                <a:latin typeface="+mj-lt"/>
                <a:cs typeface="Calibri"/>
              </a:rPr>
              <a:t>Setup of </a:t>
            </a:r>
            <a:r>
              <a:rPr lang="en-US" sz="1400" b="1" spc="-5" dirty="0" err="1">
                <a:latin typeface="+mj-lt"/>
                <a:cs typeface="Calibri"/>
              </a:rPr>
              <a:t>NeVA</a:t>
            </a:r>
            <a:r>
              <a:rPr lang="en-US" sz="1400" b="1" spc="-5" dirty="0">
                <a:latin typeface="+mj-lt"/>
                <a:cs typeface="Calibri"/>
              </a:rPr>
              <a:t> </a:t>
            </a:r>
            <a:r>
              <a:rPr lang="en-US" sz="1400" b="1" spc="-5" dirty="0" err="1">
                <a:latin typeface="+mj-lt"/>
                <a:cs typeface="Calibri"/>
              </a:rPr>
              <a:t>SeVA</a:t>
            </a:r>
            <a:r>
              <a:rPr lang="en-US" sz="1400" b="1" spc="-5" dirty="0">
                <a:latin typeface="+mj-lt"/>
                <a:cs typeface="Calibri"/>
              </a:rPr>
              <a:t> Kendra (NSK) </a:t>
            </a:r>
            <a:r>
              <a:rPr lang="en-US" sz="1100" spc="-5" dirty="0">
                <a:cs typeface="Calibri"/>
              </a:rPr>
              <a:t>(09.02.2022)</a:t>
            </a:r>
            <a:endParaRPr sz="1100" dirty="0">
              <a:latin typeface="+mj-lt"/>
              <a:cs typeface="Calibri"/>
            </a:endParaRPr>
          </a:p>
        </p:txBody>
      </p:sp>
      <p:sp>
        <p:nvSpPr>
          <p:cNvPr id="28" name="object 16">
            <a:extLst>
              <a:ext uri="{FF2B5EF4-FFF2-40B4-BE49-F238E27FC236}">
                <a16:creationId xmlns:a16="http://schemas.microsoft.com/office/drawing/2014/main" id="{64A6BEF2-0BFC-4F80-8220-9D538E742D2F}"/>
              </a:ext>
            </a:extLst>
          </p:cNvPr>
          <p:cNvSpPr txBox="1"/>
          <p:nvPr/>
        </p:nvSpPr>
        <p:spPr>
          <a:xfrm>
            <a:off x="3342895" y="1059582"/>
            <a:ext cx="1208989" cy="1937069"/>
          </a:xfrm>
          <a:prstGeom prst="rect">
            <a:avLst/>
          </a:prstGeom>
        </p:spPr>
        <p:txBody>
          <a:bodyPr vert="horz" wrap="square" lIns="0" tIns="13335" rIns="0" bIns="0" rtlCol="0">
            <a:spAutoFit/>
          </a:bodyPr>
          <a:lstStyle/>
          <a:p>
            <a:pPr marL="12700">
              <a:lnSpc>
                <a:spcPct val="100000"/>
              </a:lnSpc>
              <a:spcBef>
                <a:spcPts val="105"/>
              </a:spcBef>
            </a:pPr>
            <a:r>
              <a:rPr lang="en-US" sz="1400" b="1" spc="-5" dirty="0">
                <a:latin typeface="+mj-lt"/>
                <a:cs typeface="Calibri"/>
              </a:rPr>
              <a:t>Study Visit       to Himachal, Arunachal Pradesh Assemblies and Bihar Council.</a:t>
            </a:r>
          </a:p>
          <a:p>
            <a:pPr marL="12700" marR="5080">
              <a:spcBef>
                <a:spcPts val="100"/>
              </a:spcBef>
            </a:pPr>
            <a:r>
              <a:rPr lang="en-US" sz="1050" spc="-5" dirty="0">
                <a:latin typeface="+mj-lt"/>
                <a:cs typeface="Calibri"/>
              </a:rPr>
              <a:t>(9.12.21-14.12.21)</a:t>
            </a:r>
          </a:p>
          <a:p>
            <a:pPr marL="12700">
              <a:lnSpc>
                <a:spcPct val="100000"/>
              </a:lnSpc>
              <a:spcBef>
                <a:spcPts val="105"/>
              </a:spcBef>
            </a:pPr>
            <a:endParaRPr lang="en-US" sz="1400" b="1" spc="-5" dirty="0">
              <a:latin typeface="+mj-lt"/>
              <a:cs typeface="Calibri"/>
            </a:endParaRPr>
          </a:p>
          <a:p>
            <a:pPr marL="12700">
              <a:lnSpc>
                <a:spcPct val="100000"/>
              </a:lnSpc>
              <a:spcBef>
                <a:spcPts val="105"/>
              </a:spcBef>
            </a:pPr>
            <a:endParaRPr sz="1400" b="1" dirty="0">
              <a:latin typeface="+mj-lt"/>
              <a:cs typeface="Calibri"/>
            </a:endParaRPr>
          </a:p>
        </p:txBody>
      </p:sp>
      <p:sp>
        <p:nvSpPr>
          <p:cNvPr id="29" name="object 8">
            <a:extLst>
              <a:ext uri="{FF2B5EF4-FFF2-40B4-BE49-F238E27FC236}">
                <a16:creationId xmlns:a16="http://schemas.microsoft.com/office/drawing/2014/main" id="{8D28A022-BAD9-4C6C-B8CB-0E63E679E240}"/>
              </a:ext>
            </a:extLst>
          </p:cNvPr>
          <p:cNvSpPr/>
          <p:nvPr/>
        </p:nvSpPr>
        <p:spPr>
          <a:xfrm>
            <a:off x="4430071" y="1347614"/>
            <a:ext cx="648073" cy="331817"/>
          </a:xfrm>
          <a:custGeom>
            <a:avLst/>
            <a:gdLst/>
            <a:ahLst/>
            <a:cxnLst/>
            <a:rect l="l" t="t" r="r" b="b"/>
            <a:pathLst>
              <a:path w="1018539" h="342900">
                <a:moveTo>
                  <a:pt x="846582" y="0"/>
                </a:moveTo>
                <a:lnTo>
                  <a:pt x="846582" y="85725"/>
                </a:lnTo>
                <a:lnTo>
                  <a:pt x="0" y="85725"/>
                </a:lnTo>
                <a:lnTo>
                  <a:pt x="0" y="257175"/>
                </a:lnTo>
                <a:lnTo>
                  <a:pt x="846582" y="257175"/>
                </a:lnTo>
                <a:lnTo>
                  <a:pt x="846582" y="342900"/>
                </a:lnTo>
                <a:lnTo>
                  <a:pt x="1018032" y="171450"/>
                </a:lnTo>
                <a:lnTo>
                  <a:pt x="846582" y="0"/>
                </a:lnTo>
                <a:close/>
              </a:path>
            </a:pathLst>
          </a:custGeom>
          <a:solidFill>
            <a:srgbClr val="00B050"/>
          </a:solidFill>
        </p:spPr>
        <p:txBody>
          <a:bodyPr wrap="square" lIns="0" tIns="0" rIns="0" bIns="0" rtlCol="0"/>
          <a:lstStyle/>
          <a:p>
            <a:endParaRPr>
              <a:solidFill>
                <a:srgbClr val="00B050"/>
              </a:solidFill>
            </a:endParaRPr>
          </a:p>
        </p:txBody>
      </p:sp>
      <p:sp>
        <p:nvSpPr>
          <p:cNvPr id="30" name="object 13">
            <a:extLst>
              <a:ext uri="{FF2B5EF4-FFF2-40B4-BE49-F238E27FC236}">
                <a16:creationId xmlns:a16="http://schemas.microsoft.com/office/drawing/2014/main" id="{529BDF56-26B5-4342-A0D4-78EAEC16272A}"/>
              </a:ext>
            </a:extLst>
          </p:cNvPr>
          <p:cNvSpPr txBox="1"/>
          <p:nvPr/>
        </p:nvSpPr>
        <p:spPr>
          <a:xfrm>
            <a:off x="2082067" y="2859782"/>
            <a:ext cx="1224136" cy="625812"/>
          </a:xfrm>
          <a:prstGeom prst="rect">
            <a:avLst/>
          </a:prstGeom>
        </p:spPr>
        <p:txBody>
          <a:bodyPr vert="horz" wrap="square" lIns="0" tIns="12700" rIns="0" bIns="0" rtlCol="0">
            <a:spAutoFit/>
          </a:bodyPr>
          <a:lstStyle/>
          <a:p>
            <a:pPr marL="12700" marR="5080">
              <a:lnSpc>
                <a:spcPct val="100000"/>
              </a:lnSpc>
              <a:spcBef>
                <a:spcPts val="100"/>
              </a:spcBef>
            </a:pPr>
            <a:r>
              <a:rPr lang="en-US" sz="1400" b="1" spc="-5" dirty="0" err="1">
                <a:latin typeface="+mj-lt"/>
                <a:cs typeface="Calibri"/>
              </a:rPr>
              <a:t>NeVA</a:t>
            </a:r>
            <a:r>
              <a:rPr lang="en-US" sz="1400" b="1" spc="-5" dirty="0">
                <a:latin typeface="+mj-lt"/>
                <a:cs typeface="Calibri"/>
              </a:rPr>
              <a:t> Trainings for Members</a:t>
            </a:r>
          </a:p>
          <a:p>
            <a:pPr marL="12700" marR="5080">
              <a:lnSpc>
                <a:spcPct val="100000"/>
              </a:lnSpc>
              <a:spcBef>
                <a:spcPts val="100"/>
              </a:spcBef>
            </a:pPr>
            <a:r>
              <a:rPr lang="en-US" sz="1100" spc="-5" dirty="0">
                <a:cs typeface="Calibri"/>
              </a:rPr>
              <a:t>    21-22.07.2022</a:t>
            </a:r>
            <a:endParaRPr sz="1100" spc="-5" dirty="0">
              <a:cs typeface="Calibri"/>
            </a:endParaRPr>
          </a:p>
        </p:txBody>
      </p:sp>
      <p:sp>
        <p:nvSpPr>
          <p:cNvPr id="31" name="object 9">
            <a:extLst>
              <a:ext uri="{FF2B5EF4-FFF2-40B4-BE49-F238E27FC236}">
                <a16:creationId xmlns:a16="http://schemas.microsoft.com/office/drawing/2014/main" id="{EE9C6992-09F5-43F7-B124-EEB6633D3997}"/>
              </a:ext>
            </a:extLst>
          </p:cNvPr>
          <p:cNvSpPr/>
          <p:nvPr/>
        </p:nvSpPr>
        <p:spPr>
          <a:xfrm rot="5400000">
            <a:off x="1584364" y="2778204"/>
            <a:ext cx="288620" cy="728143"/>
          </a:xfrm>
          <a:custGeom>
            <a:avLst/>
            <a:gdLst/>
            <a:ahLst/>
            <a:cxnLst/>
            <a:rect l="l" t="t" r="r" b="b"/>
            <a:pathLst>
              <a:path w="321945" h="681355">
                <a:moveTo>
                  <a:pt x="321563" y="520446"/>
                </a:moveTo>
                <a:lnTo>
                  <a:pt x="0" y="520446"/>
                </a:lnTo>
                <a:lnTo>
                  <a:pt x="160781" y="681228"/>
                </a:lnTo>
                <a:lnTo>
                  <a:pt x="321563" y="520446"/>
                </a:lnTo>
                <a:close/>
              </a:path>
              <a:path w="321945" h="681355">
                <a:moveTo>
                  <a:pt x="241173" y="0"/>
                </a:moveTo>
                <a:lnTo>
                  <a:pt x="80391" y="0"/>
                </a:lnTo>
                <a:lnTo>
                  <a:pt x="80391" y="520446"/>
                </a:lnTo>
                <a:lnTo>
                  <a:pt x="241173" y="520446"/>
                </a:lnTo>
                <a:lnTo>
                  <a:pt x="241173" y="0"/>
                </a:lnTo>
                <a:close/>
              </a:path>
            </a:pathLst>
          </a:custGeom>
          <a:solidFill>
            <a:srgbClr val="00B050"/>
          </a:solidFill>
        </p:spPr>
        <p:txBody>
          <a:bodyPr wrap="square" lIns="0" tIns="0" rIns="0" bIns="0" rtlCol="0"/>
          <a:lstStyle/>
          <a:p>
            <a:endParaRPr/>
          </a:p>
        </p:txBody>
      </p:sp>
      <p:sp>
        <p:nvSpPr>
          <p:cNvPr id="32" name="object 9">
            <a:extLst>
              <a:ext uri="{FF2B5EF4-FFF2-40B4-BE49-F238E27FC236}">
                <a16:creationId xmlns:a16="http://schemas.microsoft.com/office/drawing/2014/main" id="{CB7B0EFA-68D2-4C05-A743-26841E72B33C}"/>
              </a:ext>
            </a:extLst>
          </p:cNvPr>
          <p:cNvSpPr/>
          <p:nvPr/>
        </p:nvSpPr>
        <p:spPr>
          <a:xfrm>
            <a:off x="462130" y="3480071"/>
            <a:ext cx="321945" cy="720080"/>
          </a:xfrm>
          <a:custGeom>
            <a:avLst/>
            <a:gdLst/>
            <a:ahLst/>
            <a:cxnLst/>
            <a:rect l="l" t="t" r="r" b="b"/>
            <a:pathLst>
              <a:path w="321945" h="681355">
                <a:moveTo>
                  <a:pt x="321563" y="520446"/>
                </a:moveTo>
                <a:lnTo>
                  <a:pt x="0" y="520446"/>
                </a:lnTo>
                <a:lnTo>
                  <a:pt x="160781" y="681228"/>
                </a:lnTo>
                <a:lnTo>
                  <a:pt x="321563" y="520446"/>
                </a:lnTo>
                <a:close/>
              </a:path>
              <a:path w="321945" h="681355">
                <a:moveTo>
                  <a:pt x="241173" y="0"/>
                </a:moveTo>
                <a:lnTo>
                  <a:pt x="80391" y="0"/>
                </a:lnTo>
                <a:lnTo>
                  <a:pt x="80391" y="520446"/>
                </a:lnTo>
                <a:lnTo>
                  <a:pt x="241173" y="520446"/>
                </a:lnTo>
                <a:lnTo>
                  <a:pt x="241173" y="0"/>
                </a:lnTo>
                <a:close/>
              </a:path>
            </a:pathLst>
          </a:custGeom>
          <a:solidFill>
            <a:srgbClr val="00B050"/>
          </a:solidFill>
        </p:spPr>
        <p:txBody>
          <a:bodyPr wrap="square" lIns="0" tIns="0" rIns="0" bIns="0" rtlCol="0"/>
          <a:lstStyle/>
          <a:p>
            <a:endParaRPr/>
          </a:p>
        </p:txBody>
      </p:sp>
      <p:sp>
        <p:nvSpPr>
          <p:cNvPr id="33" name="object 13">
            <a:extLst>
              <a:ext uri="{FF2B5EF4-FFF2-40B4-BE49-F238E27FC236}">
                <a16:creationId xmlns:a16="http://schemas.microsoft.com/office/drawing/2014/main" id="{085ED9C0-33A8-4779-A639-CA541B6FD555}"/>
              </a:ext>
            </a:extLst>
          </p:cNvPr>
          <p:cNvSpPr txBox="1"/>
          <p:nvPr/>
        </p:nvSpPr>
        <p:spPr>
          <a:xfrm>
            <a:off x="138274" y="2810538"/>
            <a:ext cx="1212239" cy="638636"/>
          </a:xfrm>
          <a:prstGeom prst="rect">
            <a:avLst/>
          </a:prstGeom>
        </p:spPr>
        <p:txBody>
          <a:bodyPr vert="horz" wrap="square" lIns="0" tIns="12700" rIns="0" bIns="0" rtlCol="0">
            <a:spAutoFit/>
          </a:bodyPr>
          <a:lstStyle/>
          <a:p>
            <a:pPr marL="12700" marR="5080">
              <a:lnSpc>
                <a:spcPct val="100000"/>
              </a:lnSpc>
              <a:spcBef>
                <a:spcPts val="100"/>
              </a:spcBef>
            </a:pPr>
            <a:r>
              <a:rPr lang="en-US" sz="1400" b="1" spc="-5" dirty="0">
                <a:latin typeface="+mj-lt"/>
                <a:cs typeface="Calibri"/>
              </a:rPr>
              <a:t>   Hardware    </a:t>
            </a:r>
          </a:p>
          <a:p>
            <a:pPr marL="12700" marR="5080">
              <a:lnSpc>
                <a:spcPct val="100000"/>
              </a:lnSpc>
              <a:spcBef>
                <a:spcPts val="100"/>
              </a:spcBef>
            </a:pPr>
            <a:r>
              <a:rPr lang="en-US" sz="1400" b="1" spc="-5" dirty="0">
                <a:latin typeface="+mj-lt"/>
                <a:cs typeface="Calibri"/>
              </a:rPr>
              <a:t>   Procurement</a:t>
            </a:r>
          </a:p>
          <a:p>
            <a:pPr marL="12700" marR="5080">
              <a:lnSpc>
                <a:spcPct val="100000"/>
              </a:lnSpc>
              <a:spcBef>
                <a:spcPts val="100"/>
              </a:spcBef>
            </a:pPr>
            <a:r>
              <a:rPr lang="en-US" sz="1100" spc="-5" dirty="0">
                <a:cs typeface="Calibri"/>
              </a:rPr>
              <a:t>      August 2022</a:t>
            </a:r>
            <a:endParaRPr sz="1100" spc="-5" dirty="0">
              <a:cs typeface="Calibri"/>
            </a:endParaRPr>
          </a:p>
        </p:txBody>
      </p:sp>
    </p:spTree>
    <p:extLst>
      <p:ext uri="{BB962C8B-B14F-4D97-AF65-F5344CB8AC3E}">
        <p14:creationId xmlns:p14="http://schemas.microsoft.com/office/powerpoint/2010/main" val="39616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79513" y="1131590"/>
            <a:ext cx="6408712" cy="3290382"/>
          </a:xfrm>
          <a:prstGeom prst="rect">
            <a:avLst/>
          </a:prstGeom>
          <a:blipFill>
            <a:blip r:embed="rId2" cstate="print"/>
            <a:stretch>
              <a:fillRect/>
            </a:stretch>
          </a:blipFill>
        </p:spPr>
        <p:txBody>
          <a:bodyPr wrap="square" lIns="0" tIns="0" rIns="0" bIns="0" rtlCol="0"/>
          <a:lstStyle/>
          <a:p>
            <a:endParaRPr dirty="0"/>
          </a:p>
        </p:txBody>
      </p:sp>
      <p:sp>
        <p:nvSpPr>
          <p:cNvPr id="2" name="object 2"/>
          <p:cNvSpPr/>
          <p:nvPr/>
        </p:nvSpPr>
        <p:spPr>
          <a:xfrm>
            <a:off x="7930133" y="4684242"/>
            <a:ext cx="0" cy="270510"/>
          </a:xfrm>
          <a:custGeom>
            <a:avLst/>
            <a:gdLst/>
            <a:ahLst/>
            <a:cxnLst/>
            <a:rect l="l" t="t" r="r" b="b"/>
            <a:pathLst>
              <a:path h="270510">
                <a:moveTo>
                  <a:pt x="0" y="0"/>
                </a:moveTo>
                <a:lnTo>
                  <a:pt x="0" y="270116"/>
                </a:lnTo>
              </a:path>
            </a:pathLst>
          </a:custGeom>
          <a:ln w="12700">
            <a:solidFill>
              <a:srgbClr val="A6A6A6"/>
            </a:solidFill>
            <a:prstDash val="sysDot"/>
          </a:ln>
        </p:spPr>
        <p:txBody>
          <a:bodyPr wrap="square" lIns="0" tIns="0" rIns="0" bIns="0" rtlCol="0"/>
          <a:lstStyle/>
          <a:p>
            <a:endParaRPr/>
          </a:p>
        </p:txBody>
      </p:sp>
      <p:sp>
        <p:nvSpPr>
          <p:cNvPr id="4" name="object 4"/>
          <p:cNvSpPr/>
          <p:nvPr/>
        </p:nvSpPr>
        <p:spPr>
          <a:xfrm>
            <a:off x="8686800" y="4684242"/>
            <a:ext cx="0" cy="270510"/>
          </a:xfrm>
          <a:custGeom>
            <a:avLst/>
            <a:gdLst/>
            <a:ahLst/>
            <a:cxnLst/>
            <a:rect l="l" t="t" r="r" b="b"/>
            <a:pathLst>
              <a:path h="270510">
                <a:moveTo>
                  <a:pt x="0" y="0"/>
                </a:moveTo>
                <a:lnTo>
                  <a:pt x="0" y="270116"/>
                </a:lnTo>
              </a:path>
            </a:pathLst>
          </a:custGeom>
          <a:ln w="12700">
            <a:solidFill>
              <a:srgbClr val="A6A6A6"/>
            </a:solidFill>
            <a:prstDash val="sysDot"/>
          </a:ln>
        </p:spPr>
        <p:txBody>
          <a:bodyPr wrap="square" lIns="0" tIns="0" rIns="0" bIns="0" rtlCol="0"/>
          <a:lstStyle/>
          <a:p>
            <a:endParaRPr/>
          </a:p>
        </p:txBody>
      </p:sp>
      <p:sp>
        <p:nvSpPr>
          <p:cNvPr id="8" name="object 8"/>
          <p:cNvSpPr txBox="1">
            <a:spLocks noGrp="1"/>
          </p:cNvSpPr>
          <p:nvPr>
            <p:ph type="title"/>
          </p:nvPr>
        </p:nvSpPr>
        <p:spPr>
          <a:xfrm>
            <a:off x="513080" y="390525"/>
            <a:ext cx="2948305" cy="391160"/>
          </a:xfrm>
          <a:prstGeom prst="rect">
            <a:avLst/>
          </a:prstGeom>
        </p:spPr>
        <p:txBody>
          <a:bodyPr vert="horz" wrap="square" lIns="0" tIns="12700" rIns="0" bIns="0" rtlCol="0">
            <a:spAutoFit/>
          </a:bodyPr>
          <a:lstStyle/>
          <a:p>
            <a:pPr marL="12700">
              <a:spcBef>
                <a:spcPts val="100"/>
              </a:spcBef>
            </a:pPr>
            <a:r>
              <a:rPr sz="2400" spc="-5" dirty="0">
                <a:solidFill>
                  <a:srgbClr val="FF8933"/>
                </a:solidFill>
              </a:rPr>
              <a:t>Benefits</a:t>
            </a:r>
            <a:r>
              <a:rPr lang="en-US" sz="2400" spc="-5" dirty="0">
                <a:solidFill>
                  <a:srgbClr val="FF8933"/>
                </a:solidFill>
              </a:rPr>
              <a:t> accrued</a:t>
            </a:r>
            <a:endParaRPr sz="2400" spc="-5" dirty="0">
              <a:solidFill>
                <a:srgbClr val="FF8933"/>
              </a:solidFill>
            </a:endParaRPr>
          </a:p>
        </p:txBody>
      </p:sp>
      <p:sp>
        <p:nvSpPr>
          <p:cNvPr id="9" name="object 9"/>
          <p:cNvSpPr txBox="1"/>
          <p:nvPr/>
        </p:nvSpPr>
        <p:spPr>
          <a:xfrm>
            <a:off x="323528" y="1500624"/>
            <a:ext cx="1382395" cy="1304523"/>
          </a:xfrm>
          <a:prstGeom prst="rect">
            <a:avLst/>
          </a:prstGeom>
        </p:spPr>
        <p:txBody>
          <a:bodyPr vert="horz" wrap="square" lIns="0" tIns="58419" rIns="0" bIns="0" rtlCol="0">
            <a:spAutoFit/>
          </a:bodyPr>
          <a:lstStyle/>
          <a:p>
            <a:pPr marL="208915">
              <a:lnSpc>
                <a:spcPct val="100000"/>
              </a:lnSpc>
              <a:spcBef>
                <a:spcPts val="459"/>
              </a:spcBef>
            </a:pPr>
            <a:r>
              <a:rPr lang="en-US" sz="1100" b="1" dirty="0">
                <a:latin typeface="Corbel"/>
                <a:cs typeface="Corbel"/>
              </a:rPr>
              <a:t>Single D</a:t>
            </a:r>
            <a:r>
              <a:rPr sz="1100" b="1" dirty="0">
                <a:latin typeface="Corbel"/>
                <a:cs typeface="Corbel"/>
              </a:rPr>
              <a:t>igital</a:t>
            </a:r>
            <a:r>
              <a:rPr sz="1100" b="1" spc="-25" dirty="0">
                <a:latin typeface="Corbel"/>
                <a:cs typeface="Corbel"/>
              </a:rPr>
              <a:t> </a:t>
            </a:r>
            <a:r>
              <a:rPr lang="en-US" sz="1100" b="1" spc="-25" dirty="0">
                <a:latin typeface="Corbel"/>
                <a:cs typeface="Corbel"/>
              </a:rPr>
              <a:t>   </a:t>
            </a:r>
          </a:p>
          <a:p>
            <a:pPr marL="208915">
              <a:lnSpc>
                <a:spcPct val="100000"/>
              </a:lnSpc>
              <a:spcBef>
                <a:spcPts val="459"/>
              </a:spcBef>
            </a:pPr>
            <a:r>
              <a:rPr sz="1100" b="1" spc="-5" dirty="0">
                <a:latin typeface="Corbel"/>
                <a:cs typeface="Corbel"/>
              </a:rPr>
              <a:t>Platform</a:t>
            </a:r>
            <a:r>
              <a:rPr lang="en-US" sz="1100" b="1" spc="-5" dirty="0">
                <a:latin typeface="Corbel"/>
                <a:cs typeface="Corbel"/>
              </a:rPr>
              <a:t> for all</a:t>
            </a:r>
            <a:endParaRPr sz="1100" dirty="0">
              <a:latin typeface="Corbel"/>
              <a:cs typeface="Corbel"/>
            </a:endParaRPr>
          </a:p>
          <a:p>
            <a:pPr marL="12700" marR="5080" algn="ctr">
              <a:lnSpc>
                <a:spcPct val="91600"/>
              </a:lnSpc>
              <a:spcBef>
                <a:spcPts val="470"/>
              </a:spcBef>
            </a:pPr>
            <a:r>
              <a:rPr sz="1100" spc="-5" dirty="0">
                <a:latin typeface="Corbel"/>
                <a:cs typeface="Corbel"/>
              </a:rPr>
              <a:t>Portal </a:t>
            </a:r>
            <a:r>
              <a:rPr sz="1100" dirty="0">
                <a:latin typeface="Corbel"/>
                <a:cs typeface="Corbel"/>
              </a:rPr>
              <a:t>&amp; </a:t>
            </a:r>
            <a:r>
              <a:rPr sz="1100" spc="-5" dirty="0">
                <a:latin typeface="Corbel"/>
                <a:cs typeface="Corbel"/>
              </a:rPr>
              <a:t>Mobile App</a:t>
            </a:r>
            <a:r>
              <a:rPr sz="1100" spc="-45" dirty="0">
                <a:latin typeface="Corbel"/>
                <a:cs typeface="Corbel"/>
              </a:rPr>
              <a:t> </a:t>
            </a:r>
            <a:r>
              <a:rPr sz="1100" spc="-5" dirty="0">
                <a:latin typeface="Corbel"/>
                <a:cs typeface="Corbel"/>
              </a:rPr>
              <a:t>for  </a:t>
            </a:r>
            <a:r>
              <a:rPr lang="en-US" sz="1100" spc="-5" dirty="0">
                <a:latin typeface="Corbel"/>
                <a:cs typeface="Corbel"/>
              </a:rPr>
              <a:t>MLA`s, Ministers</a:t>
            </a:r>
            <a:r>
              <a:rPr sz="1100" spc="-5" dirty="0">
                <a:latin typeface="Corbel"/>
                <a:cs typeface="Corbel"/>
              </a:rPr>
              <a:t> </a:t>
            </a:r>
            <a:r>
              <a:rPr sz="1100" dirty="0">
                <a:latin typeface="Corbel"/>
                <a:cs typeface="Corbel"/>
              </a:rPr>
              <a:t>and </a:t>
            </a:r>
            <a:r>
              <a:rPr sz="1100" spc="-5" dirty="0">
                <a:latin typeface="Corbel"/>
                <a:cs typeface="Corbel"/>
              </a:rPr>
              <a:t>Assembly  </a:t>
            </a:r>
            <a:r>
              <a:rPr lang="en-US" sz="1100" dirty="0">
                <a:latin typeface="Corbel"/>
                <a:cs typeface="Corbel"/>
              </a:rPr>
              <a:t>staff and Government Departments. </a:t>
            </a:r>
            <a:endParaRPr sz="1100" dirty="0">
              <a:latin typeface="Corbel"/>
              <a:cs typeface="Corbel"/>
            </a:endParaRPr>
          </a:p>
        </p:txBody>
      </p:sp>
      <p:sp>
        <p:nvSpPr>
          <p:cNvPr id="10" name="object 10"/>
          <p:cNvSpPr txBox="1"/>
          <p:nvPr/>
        </p:nvSpPr>
        <p:spPr>
          <a:xfrm>
            <a:off x="3123639" y="2715856"/>
            <a:ext cx="1312545" cy="1383263"/>
          </a:xfrm>
          <a:prstGeom prst="rect">
            <a:avLst/>
          </a:prstGeom>
        </p:spPr>
        <p:txBody>
          <a:bodyPr vert="horz" wrap="square" lIns="0" tIns="59054" rIns="0" bIns="0" rtlCol="0">
            <a:spAutoFit/>
          </a:bodyPr>
          <a:lstStyle/>
          <a:p>
            <a:pPr marR="5080" algn="ctr">
              <a:lnSpc>
                <a:spcPct val="100000"/>
              </a:lnSpc>
              <a:spcBef>
                <a:spcPts val="464"/>
              </a:spcBef>
            </a:pPr>
            <a:r>
              <a:rPr sz="1100" b="1" spc="-5" dirty="0">
                <a:latin typeface="Corbel"/>
                <a:cs typeface="Corbel"/>
              </a:rPr>
              <a:t>Paperless</a:t>
            </a:r>
            <a:r>
              <a:rPr sz="1100" b="1" spc="-25" dirty="0">
                <a:latin typeface="Corbel"/>
                <a:cs typeface="Corbel"/>
              </a:rPr>
              <a:t> </a:t>
            </a:r>
            <a:r>
              <a:rPr lang="en-US" sz="1100" b="1" dirty="0">
                <a:latin typeface="Corbel"/>
                <a:cs typeface="Corbel"/>
              </a:rPr>
              <a:t>House</a:t>
            </a:r>
            <a:endParaRPr sz="1100" dirty="0">
              <a:latin typeface="Corbel"/>
              <a:cs typeface="Corbel"/>
            </a:endParaRPr>
          </a:p>
          <a:p>
            <a:pPr marL="12700" marR="5080" algn="ctr">
              <a:lnSpc>
                <a:spcPct val="91500"/>
              </a:lnSpc>
              <a:spcBef>
                <a:spcPts val="475"/>
              </a:spcBef>
            </a:pPr>
            <a:r>
              <a:rPr sz="1100" spc="-5" dirty="0">
                <a:latin typeface="Corbel"/>
                <a:cs typeface="Corbel"/>
              </a:rPr>
              <a:t>Automated</a:t>
            </a:r>
            <a:r>
              <a:rPr sz="1100" spc="-55" dirty="0">
                <a:latin typeface="Corbel"/>
                <a:cs typeface="Corbel"/>
              </a:rPr>
              <a:t> </a:t>
            </a:r>
            <a:r>
              <a:rPr sz="1100" spc="-5" dirty="0">
                <a:latin typeface="Corbel"/>
                <a:cs typeface="Corbel"/>
              </a:rPr>
              <a:t>workflows  </a:t>
            </a:r>
            <a:r>
              <a:rPr sz="1100" dirty="0">
                <a:latin typeface="Corbel"/>
                <a:cs typeface="Corbel"/>
              </a:rPr>
              <a:t>and use </a:t>
            </a:r>
            <a:r>
              <a:rPr sz="1100" spc="-5" dirty="0">
                <a:latin typeface="Corbel"/>
                <a:cs typeface="Corbel"/>
              </a:rPr>
              <a:t>of mobile,  tablets </a:t>
            </a:r>
            <a:r>
              <a:rPr sz="1100" dirty="0">
                <a:latin typeface="Corbel"/>
                <a:cs typeface="Corbel"/>
              </a:rPr>
              <a:t>etc </a:t>
            </a:r>
            <a:r>
              <a:rPr sz="1100" spc="-5" dirty="0">
                <a:latin typeface="Corbel"/>
                <a:cs typeface="Corbel"/>
              </a:rPr>
              <a:t>helps  assemblies </a:t>
            </a:r>
            <a:r>
              <a:rPr sz="1100" dirty="0">
                <a:latin typeface="Corbel"/>
                <a:cs typeface="Corbel"/>
              </a:rPr>
              <a:t>achieve  paperless  </a:t>
            </a:r>
            <a:r>
              <a:rPr lang="en-US" sz="1100" spc="-5" dirty="0">
                <a:latin typeface="Corbel"/>
                <a:cs typeface="Corbel"/>
              </a:rPr>
              <a:t>transaction of the legislative business</a:t>
            </a:r>
            <a:endParaRPr sz="1100" dirty="0">
              <a:latin typeface="Corbel"/>
              <a:cs typeface="Corbel"/>
            </a:endParaRPr>
          </a:p>
        </p:txBody>
      </p:sp>
      <p:sp>
        <p:nvSpPr>
          <p:cNvPr id="12" name="object 12"/>
          <p:cNvSpPr txBox="1"/>
          <p:nvPr/>
        </p:nvSpPr>
        <p:spPr>
          <a:xfrm>
            <a:off x="2051720" y="1419622"/>
            <a:ext cx="1728192" cy="1180772"/>
          </a:xfrm>
          <a:prstGeom prst="rect">
            <a:avLst/>
          </a:prstGeom>
        </p:spPr>
        <p:txBody>
          <a:bodyPr vert="horz" wrap="square" lIns="0" tIns="29845" rIns="0" bIns="0" rtlCol="0">
            <a:spAutoFit/>
          </a:bodyPr>
          <a:lstStyle/>
          <a:p>
            <a:pPr marL="179705" marR="171450" algn="ctr">
              <a:lnSpc>
                <a:spcPts val="1210"/>
              </a:lnSpc>
              <a:spcBef>
                <a:spcPts val="235"/>
              </a:spcBef>
            </a:pPr>
            <a:r>
              <a:rPr sz="1100" b="1" spc="-5" dirty="0">
                <a:latin typeface="Corbel"/>
                <a:cs typeface="Corbel"/>
              </a:rPr>
              <a:t>Easy</a:t>
            </a:r>
            <a:r>
              <a:rPr lang="en-US" sz="1100" b="1" spc="-5" dirty="0">
                <a:latin typeface="Corbel"/>
                <a:cs typeface="Corbel"/>
              </a:rPr>
              <a:t> &amp; Timely </a:t>
            </a:r>
            <a:r>
              <a:rPr sz="1100" b="1" spc="-45" dirty="0">
                <a:latin typeface="Corbel"/>
                <a:cs typeface="Corbel"/>
              </a:rPr>
              <a:t> </a:t>
            </a:r>
            <a:r>
              <a:rPr sz="1100" b="1" spc="-5" dirty="0">
                <a:latin typeface="Corbel"/>
                <a:cs typeface="Corbel"/>
              </a:rPr>
              <a:t>information  </a:t>
            </a:r>
            <a:r>
              <a:rPr sz="1100" b="1" dirty="0">
                <a:latin typeface="Corbel"/>
                <a:cs typeface="Corbel"/>
              </a:rPr>
              <a:t>access</a:t>
            </a:r>
            <a:endParaRPr sz="1100" dirty="0">
              <a:latin typeface="Corbel"/>
              <a:cs typeface="Corbel"/>
            </a:endParaRPr>
          </a:p>
          <a:p>
            <a:pPr marL="12700" marR="5080" algn="ctr">
              <a:lnSpc>
                <a:spcPct val="91500"/>
              </a:lnSpc>
              <a:spcBef>
                <a:spcPts val="455"/>
              </a:spcBef>
            </a:pPr>
            <a:r>
              <a:rPr sz="1100" spc="-5" dirty="0">
                <a:latin typeface="Corbel"/>
                <a:cs typeface="Corbel"/>
              </a:rPr>
              <a:t>Online-centralized  </a:t>
            </a:r>
            <a:r>
              <a:rPr lang="en-US" sz="1100" spc="-5" dirty="0">
                <a:latin typeface="Corbel"/>
                <a:cs typeface="Corbel"/>
              </a:rPr>
              <a:t>House related information </a:t>
            </a:r>
            <a:r>
              <a:rPr sz="1100" dirty="0">
                <a:latin typeface="Corbel"/>
                <a:cs typeface="Corbel"/>
              </a:rPr>
              <a:t>access</a:t>
            </a:r>
            <a:r>
              <a:rPr lang="en-US" sz="1100" dirty="0">
                <a:latin typeface="Corbel"/>
                <a:cs typeface="Corbel"/>
              </a:rPr>
              <a:t> to MLA`s </a:t>
            </a:r>
            <a:r>
              <a:rPr lang="en-US" sz="1100" spc="-5" dirty="0">
                <a:latin typeface="Corbel"/>
                <a:cs typeface="Corbel"/>
              </a:rPr>
              <a:t>Ministers </a:t>
            </a:r>
            <a:r>
              <a:rPr lang="en-US" sz="1100" dirty="0">
                <a:latin typeface="Corbel"/>
                <a:cs typeface="Corbel"/>
              </a:rPr>
              <a:t>and </a:t>
            </a:r>
            <a:r>
              <a:rPr lang="en-US" sz="1100" spc="-5" dirty="0">
                <a:latin typeface="Corbel"/>
                <a:cs typeface="Corbel"/>
              </a:rPr>
              <a:t>Assembly  </a:t>
            </a:r>
            <a:r>
              <a:rPr lang="en-US" sz="1100" dirty="0">
                <a:latin typeface="Corbel"/>
                <a:cs typeface="Corbel"/>
              </a:rPr>
              <a:t>staff and Govt. </a:t>
            </a:r>
            <a:r>
              <a:rPr lang="en-US" sz="1100" dirty="0" err="1">
                <a:latin typeface="Corbel"/>
                <a:cs typeface="Corbel"/>
              </a:rPr>
              <a:t>Deptt</a:t>
            </a:r>
            <a:r>
              <a:rPr lang="en-US" sz="1100" dirty="0">
                <a:latin typeface="Corbel"/>
                <a:cs typeface="Corbel"/>
              </a:rPr>
              <a:t>. &amp; public. </a:t>
            </a:r>
            <a:endParaRPr sz="1100" dirty="0">
              <a:latin typeface="Corbel"/>
              <a:cs typeface="Corbel"/>
            </a:endParaRPr>
          </a:p>
        </p:txBody>
      </p:sp>
      <p:sp>
        <p:nvSpPr>
          <p:cNvPr id="16" name="object 16"/>
          <p:cNvSpPr txBox="1"/>
          <p:nvPr/>
        </p:nvSpPr>
        <p:spPr>
          <a:xfrm>
            <a:off x="8338946" y="4765268"/>
            <a:ext cx="102870" cy="127635"/>
          </a:xfrm>
          <a:prstGeom prst="rect">
            <a:avLst/>
          </a:prstGeom>
        </p:spPr>
        <p:txBody>
          <a:bodyPr vert="horz" wrap="square" lIns="0" tIns="0" rIns="0" bIns="0" rtlCol="0">
            <a:spAutoFit/>
          </a:bodyPr>
          <a:lstStyle/>
          <a:p>
            <a:pPr marL="25400">
              <a:lnSpc>
                <a:spcPts val="865"/>
              </a:lnSpc>
            </a:pPr>
            <a:fld id="{81D60167-4931-47E6-BA6A-407CBD079E47}" type="slidenum">
              <a:rPr sz="800" dirty="0">
                <a:solidFill>
                  <a:srgbClr val="888888"/>
                </a:solidFill>
                <a:latin typeface="Calibri"/>
                <a:cs typeface="Calibri"/>
              </a:rPr>
              <a:pPr marL="25400">
                <a:lnSpc>
                  <a:spcPts val="865"/>
                </a:lnSpc>
              </a:pPr>
              <a:t>4</a:t>
            </a:fld>
            <a:endParaRPr sz="800">
              <a:latin typeface="Calibri"/>
              <a:cs typeface="Calibri"/>
            </a:endParaRPr>
          </a:p>
        </p:txBody>
      </p:sp>
      <p:sp>
        <p:nvSpPr>
          <p:cNvPr id="14" name="object 14"/>
          <p:cNvSpPr txBox="1"/>
          <p:nvPr/>
        </p:nvSpPr>
        <p:spPr>
          <a:xfrm>
            <a:off x="4211960" y="1347614"/>
            <a:ext cx="1219200" cy="1066800"/>
          </a:xfrm>
          <a:prstGeom prst="rect">
            <a:avLst/>
          </a:prstGeom>
        </p:spPr>
        <p:txBody>
          <a:bodyPr vert="horz" wrap="square" lIns="0" tIns="58419" rIns="0" bIns="0" rtlCol="0">
            <a:spAutoFit/>
          </a:bodyPr>
          <a:lstStyle/>
          <a:p>
            <a:pPr marR="5080" algn="ctr">
              <a:lnSpc>
                <a:spcPct val="100000"/>
              </a:lnSpc>
              <a:spcBef>
                <a:spcPts val="459"/>
              </a:spcBef>
            </a:pPr>
            <a:r>
              <a:rPr sz="1100" b="1" dirty="0">
                <a:latin typeface="Corbel"/>
                <a:cs typeface="Corbel"/>
              </a:rPr>
              <a:t>Increased</a:t>
            </a:r>
            <a:r>
              <a:rPr sz="1100" b="1" spc="-35" dirty="0">
                <a:latin typeface="Corbel"/>
                <a:cs typeface="Corbel"/>
              </a:rPr>
              <a:t> </a:t>
            </a:r>
            <a:r>
              <a:rPr sz="1100" b="1" spc="-5" dirty="0">
                <a:latin typeface="Corbel"/>
                <a:cs typeface="Corbel"/>
              </a:rPr>
              <a:t>visibility</a:t>
            </a:r>
            <a:endParaRPr sz="1100" dirty="0">
              <a:latin typeface="Corbel"/>
              <a:cs typeface="Corbel"/>
            </a:endParaRPr>
          </a:p>
          <a:p>
            <a:pPr marL="12065" marR="5080" algn="ctr">
              <a:lnSpc>
                <a:spcPct val="91600"/>
              </a:lnSpc>
              <a:spcBef>
                <a:spcPts val="470"/>
              </a:spcBef>
            </a:pPr>
            <a:r>
              <a:rPr sz="1100" spc="-5" dirty="0">
                <a:latin typeface="Corbel"/>
                <a:cs typeface="Corbel"/>
              </a:rPr>
              <a:t>Extensive </a:t>
            </a:r>
            <a:r>
              <a:rPr sz="1100" dirty="0">
                <a:latin typeface="Corbel"/>
                <a:cs typeface="Corbel"/>
              </a:rPr>
              <a:t>reports</a:t>
            </a:r>
            <a:r>
              <a:rPr sz="1100" spc="-75" dirty="0">
                <a:latin typeface="Corbel"/>
                <a:cs typeface="Corbel"/>
              </a:rPr>
              <a:t> </a:t>
            </a:r>
            <a:r>
              <a:rPr sz="1100" spc="-5" dirty="0">
                <a:latin typeface="Corbel"/>
                <a:cs typeface="Corbel"/>
              </a:rPr>
              <a:t>for  </a:t>
            </a:r>
            <a:r>
              <a:rPr sz="1100" dirty="0">
                <a:latin typeface="Corbel"/>
                <a:cs typeface="Corbel"/>
              </a:rPr>
              <a:t>multiple processes  ensure complete  </a:t>
            </a:r>
            <a:r>
              <a:rPr sz="1100" spc="-5" dirty="0">
                <a:latin typeface="Corbel"/>
                <a:cs typeface="Corbel"/>
              </a:rPr>
              <a:t>visibility </a:t>
            </a:r>
            <a:r>
              <a:rPr sz="1100" dirty="0">
                <a:latin typeface="Corbel"/>
                <a:cs typeface="Corbel"/>
              </a:rPr>
              <a:t>and better  </a:t>
            </a:r>
            <a:r>
              <a:rPr sz="1100" spc="-5" dirty="0">
                <a:latin typeface="Corbel"/>
                <a:cs typeface="Corbel"/>
              </a:rPr>
              <a:t>accountability</a:t>
            </a:r>
            <a:endParaRPr sz="1100" dirty="0">
              <a:latin typeface="Corbel"/>
              <a:cs typeface="Corbel"/>
            </a:endParaRPr>
          </a:p>
        </p:txBody>
      </p:sp>
      <p:sp>
        <p:nvSpPr>
          <p:cNvPr id="15" name="object 15"/>
          <p:cNvSpPr txBox="1"/>
          <p:nvPr/>
        </p:nvSpPr>
        <p:spPr>
          <a:xfrm>
            <a:off x="5004048" y="2822802"/>
            <a:ext cx="1369060" cy="1189108"/>
          </a:xfrm>
          <a:prstGeom prst="rect">
            <a:avLst/>
          </a:prstGeom>
        </p:spPr>
        <p:txBody>
          <a:bodyPr vert="horz" wrap="square" lIns="0" tIns="12700" rIns="0" bIns="0" rtlCol="0">
            <a:spAutoFit/>
          </a:bodyPr>
          <a:lstStyle/>
          <a:p>
            <a:pPr algn="ctr">
              <a:lnSpc>
                <a:spcPts val="1265"/>
              </a:lnSpc>
              <a:spcBef>
                <a:spcPts val="100"/>
              </a:spcBef>
            </a:pPr>
            <a:r>
              <a:rPr sz="1100" b="1" spc="-5" dirty="0">
                <a:latin typeface="Corbel"/>
                <a:cs typeface="Corbel"/>
              </a:rPr>
              <a:t>Enhanced</a:t>
            </a:r>
            <a:endParaRPr sz="1100" dirty="0">
              <a:latin typeface="Corbel"/>
              <a:cs typeface="Corbel"/>
            </a:endParaRPr>
          </a:p>
          <a:p>
            <a:pPr algn="ctr">
              <a:lnSpc>
                <a:spcPts val="1265"/>
              </a:lnSpc>
            </a:pPr>
            <a:r>
              <a:rPr sz="1100" b="1" spc="-5" dirty="0">
                <a:latin typeface="Corbel"/>
                <a:cs typeface="Corbel"/>
              </a:rPr>
              <a:t>collaboration</a:t>
            </a:r>
            <a:endParaRPr sz="1100" dirty="0">
              <a:latin typeface="Corbel"/>
              <a:cs typeface="Corbel"/>
            </a:endParaRPr>
          </a:p>
          <a:p>
            <a:pPr marL="12700" marR="5080" indent="27940" algn="ctr">
              <a:lnSpc>
                <a:spcPct val="91600"/>
              </a:lnSpc>
              <a:spcBef>
                <a:spcPts val="475"/>
              </a:spcBef>
            </a:pPr>
            <a:r>
              <a:rPr sz="1100" dirty="0">
                <a:latin typeface="Corbel"/>
                <a:cs typeface="Corbel"/>
              </a:rPr>
              <a:t>Electronic voting and  </a:t>
            </a:r>
            <a:r>
              <a:rPr sz="1100" spc="-5" dirty="0">
                <a:latin typeface="Corbel"/>
                <a:cs typeface="Corbel"/>
              </a:rPr>
              <a:t>real-time </a:t>
            </a:r>
            <a:r>
              <a:rPr sz="1100" dirty="0">
                <a:latin typeface="Corbel"/>
                <a:cs typeface="Corbel"/>
              </a:rPr>
              <a:t>updates </a:t>
            </a:r>
            <a:r>
              <a:rPr sz="1100" spc="-5" dirty="0">
                <a:latin typeface="Corbel"/>
                <a:cs typeface="Corbel"/>
              </a:rPr>
              <a:t>on  </a:t>
            </a:r>
            <a:r>
              <a:rPr lang="en-US" sz="1100" spc="-5" dirty="0">
                <a:latin typeface="Corbel"/>
                <a:cs typeface="Corbel"/>
              </a:rPr>
              <a:t>Questions</a:t>
            </a:r>
            <a:r>
              <a:rPr sz="1100" dirty="0">
                <a:latin typeface="Corbel"/>
                <a:cs typeface="Corbel"/>
              </a:rPr>
              <a:t>,</a:t>
            </a:r>
            <a:r>
              <a:rPr lang="en-US" sz="1100" dirty="0">
                <a:latin typeface="Corbel"/>
                <a:cs typeface="Corbel"/>
              </a:rPr>
              <a:t> Notices/Motions, Bills, Proceedings etc.</a:t>
            </a:r>
          </a:p>
        </p:txBody>
      </p:sp>
      <p:sp>
        <p:nvSpPr>
          <p:cNvPr id="17" name="Text Placeholder 2">
            <a:extLst>
              <a:ext uri="{FF2B5EF4-FFF2-40B4-BE49-F238E27FC236}">
                <a16:creationId xmlns:a16="http://schemas.microsoft.com/office/drawing/2014/main" id="{278A8418-359F-418A-97BC-1E7E5A89B9C9}"/>
              </a:ext>
            </a:extLst>
          </p:cNvPr>
          <p:cNvSpPr>
            <a:spLocks noGrp="1"/>
          </p:cNvSpPr>
          <p:nvPr>
            <p:ph type="body" idx="1"/>
          </p:nvPr>
        </p:nvSpPr>
        <p:spPr>
          <a:xfrm>
            <a:off x="6732240" y="807131"/>
            <a:ext cx="2304251" cy="4231928"/>
          </a:xfrm>
        </p:spPr>
        <p:txBody>
          <a:bodyPr/>
          <a:lstStyle/>
          <a:p>
            <a:pPr algn="just"/>
            <a:r>
              <a:rPr lang="en-US" sz="1600" dirty="0">
                <a:solidFill>
                  <a:srgbClr val="FF8933"/>
                </a:solidFill>
                <a:latin typeface="Calibri"/>
                <a:ea typeface="+mj-ea"/>
                <a:cs typeface="Calibri"/>
              </a:rPr>
              <a:t>Key Changes after </a:t>
            </a:r>
            <a:r>
              <a:rPr lang="en-US" sz="1600" dirty="0" err="1">
                <a:solidFill>
                  <a:srgbClr val="FF8933"/>
                </a:solidFill>
                <a:latin typeface="Calibri"/>
                <a:ea typeface="+mj-ea"/>
                <a:cs typeface="Calibri"/>
              </a:rPr>
              <a:t>NeVA</a:t>
            </a:r>
            <a:r>
              <a:rPr lang="en-US" sz="1600" dirty="0">
                <a:solidFill>
                  <a:srgbClr val="FF8933"/>
                </a:solidFill>
                <a:latin typeface="Calibri"/>
                <a:ea typeface="+mj-ea"/>
                <a:cs typeface="Calibri"/>
              </a:rPr>
              <a:t> implementation:</a:t>
            </a:r>
          </a:p>
          <a:p>
            <a:pPr algn="just"/>
            <a:endParaRPr lang="en-US" sz="1600" dirty="0">
              <a:solidFill>
                <a:srgbClr val="FF8933"/>
              </a:solidFill>
              <a:latin typeface="Calibri"/>
              <a:ea typeface="+mj-ea"/>
              <a:cs typeface="Calibri"/>
            </a:endParaRPr>
          </a:p>
          <a:p>
            <a:pPr marL="171450" indent="-171450" algn="just">
              <a:buFont typeface="Arial" panose="020B0604020202020204" pitchFamily="34" charset="0"/>
              <a:buChar char="•"/>
            </a:pPr>
            <a:r>
              <a:rPr lang="en-US" sz="1100" kern="1200" spc="-5" dirty="0">
                <a:latin typeface="Corbel"/>
              </a:rPr>
              <a:t>Several tons of the paper have been saved</a:t>
            </a:r>
          </a:p>
          <a:p>
            <a:pPr marL="171450" indent="-171450" algn="just">
              <a:buFont typeface="Arial" panose="020B0604020202020204" pitchFamily="34" charset="0"/>
              <a:buChar char="•"/>
            </a:pPr>
            <a:r>
              <a:rPr lang="en-US" sz="1100" kern="1200" spc="-5" dirty="0">
                <a:latin typeface="Corbel"/>
              </a:rPr>
              <a:t>No need to visit the member to Assembly to submit their Question, Notices/Motions.</a:t>
            </a:r>
          </a:p>
          <a:p>
            <a:pPr marL="171450" indent="-171450" algn="just">
              <a:buFont typeface="Arial" panose="020B0604020202020204" pitchFamily="34" charset="0"/>
              <a:buChar char="•"/>
            </a:pPr>
            <a:r>
              <a:rPr lang="en-US" sz="1100" kern="1200" spc="-5" dirty="0">
                <a:latin typeface="Corbel"/>
              </a:rPr>
              <a:t>Questions are being made visible to concerned departments for their knowledge just after the initial approval.</a:t>
            </a:r>
          </a:p>
          <a:p>
            <a:pPr marL="171450" indent="-171450" algn="just">
              <a:buFont typeface="Arial" panose="020B0604020202020204" pitchFamily="34" charset="0"/>
              <a:buChar char="•"/>
            </a:pPr>
            <a:r>
              <a:rPr lang="en-US" sz="1100" kern="1200" spc="-5" dirty="0">
                <a:latin typeface="Corbel"/>
              </a:rPr>
              <a:t>Right information to right person at right time with single click .</a:t>
            </a:r>
          </a:p>
          <a:p>
            <a:pPr marL="171450" indent="-171450" algn="just">
              <a:buFont typeface="Arial" panose="020B0604020202020204" pitchFamily="34" charset="0"/>
              <a:buChar char="•"/>
            </a:pPr>
            <a:r>
              <a:rPr lang="en-US" sz="1100" kern="1200" spc="-5" dirty="0">
                <a:latin typeface="Corbel"/>
              </a:rPr>
              <a:t>The optimum usage of manpower and machinery for information distribution and update has been reduced to negligible as no physical paper is being shared/distributed. </a:t>
            </a:r>
          </a:p>
          <a:p>
            <a:pPr marL="171450" indent="-171450" algn="just">
              <a:buFont typeface="Arial" panose="020B0604020202020204" pitchFamily="34" charset="0"/>
              <a:buChar char="•"/>
            </a:pPr>
            <a:endParaRPr lang="en-US" sz="1100" kern="1200" spc="-5" dirty="0">
              <a:latin typeface="Corbel"/>
            </a:endParaRPr>
          </a:p>
          <a:p>
            <a:pPr marL="171450" indent="-171450">
              <a:buFont typeface="Arial" panose="020B0604020202020204" pitchFamily="34" charset="0"/>
              <a:buChar char="•"/>
            </a:pPr>
            <a:endParaRPr lang="en-US" sz="1100" kern="1200" spc="-5" dirty="0">
              <a:latin typeface="Corbel"/>
            </a:endParaRPr>
          </a:p>
          <a:p>
            <a:pPr marL="171450" indent="-171450">
              <a:buFont typeface="Arial" panose="020B0604020202020204" pitchFamily="34" charset="0"/>
              <a:buChar char="•"/>
            </a:pPr>
            <a:endParaRPr lang="en-US" sz="1100" kern="1200" spc="-5" dirty="0">
              <a:latin typeface="Corbel"/>
            </a:endParaRPr>
          </a:p>
          <a:p>
            <a:endParaRPr lang="en-US" dirty="0"/>
          </a:p>
        </p:txBody>
      </p:sp>
      <p:sp>
        <p:nvSpPr>
          <p:cNvPr id="18" name="object 13">
            <a:extLst>
              <a:ext uri="{FF2B5EF4-FFF2-40B4-BE49-F238E27FC236}">
                <a16:creationId xmlns:a16="http://schemas.microsoft.com/office/drawing/2014/main" id="{02C76F89-B01B-44AC-A830-79D27E1E02D2}"/>
              </a:ext>
            </a:extLst>
          </p:cNvPr>
          <p:cNvSpPr txBox="1"/>
          <p:nvPr/>
        </p:nvSpPr>
        <p:spPr>
          <a:xfrm>
            <a:off x="1287462" y="2709091"/>
            <a:ext cx="1399540" cy="1396792"/>
          </a:xfrm>
          <a:prstGeom prst="rect">
            <a:avLst/>
          </a:prstGeom>
        </p:spPr>
        <p:txBody>
          <a:bodyPr vert="horz" wrap="square" lIns="0" tIns="59054" rIns="0" bIns="0" rtlCol="0">
            <a:spAutoFit/>
          </a:bodyPr>
          <a:lstStyle/>
          <a:p>
            <a:pPr marL="1270" algn="ctr">
              <a:lnSpc>
                <a:spcPct val="100000"/>
              </a:lnSpc>
              <a:spcBef>
                <a:spcPts val="464"/>
              </a:spcBef>
            </a:pPr>
            <a:r>
              <a:rPr lang="en-US" sz="1100" b="1" dirty="0">
                <a:latin typeface="Corbel"/>
                <a:cs typeface="Corbel"/>
              </a:rPr>
              <a:t>Public Information through </a:t>
            </a:r>
            <a:r>
              <a:rPr lang="en-US" sz="1100" b="1" dirty="0" err="1">
                <a:latin typeface="Corbel"/>
                <a:cs typeface="Corbel"/>
              </a:rPr>
              <a:t>NeVA</a:t>
            </a:r>
            <a:endParaRPr sz="1100" dirty="0">
              <a:latin typeface="Corbel"/>
              <a:cs typeface="Corbel"/>
            </a:endParaRPr>
          </a:p>
          <a:p>
            <a:pPr marL="12065" marR="5080" indent="27305" algn="ctr">
              <a:lnSpc>
                <a:spcPct val="91500"/>
              </a:lnSpc>
              <a:spcBef>
                <a:spcPts val="475"/>
              </a:spcBef>
            </a:pPr>
            <a:r>
              <a:rPr lang="en-US" sz="1100" dirty="0">
                <a:latin typeface="Corbel"/>
                <a:cs typeface="Corbel"/>
              </a:rPr>
              <a:t>All the information will be made available in public domain through NEVA Portal immediately after laid and passed by House.</a:t>
            </a:r>
            <a:endParaRPr sz="1100" dirty="0">
              <a:latin typeface="Corbel"/>
              <a:cs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BCAD-0E62-F7E3-21C0-AA2675591CBB}"/>
              </a:ext>
            </a:extLst>
          </p:cNvPr>
          <p:cNvSpPr>
            <a:spLocks noGrp="1"/>
          </p:cNvSpPr>
          <p:nvPr>
            <p:ph type="title"/>
          </p:nvPr>
        </p:nvSpPr>
        <p:spPr>
          <a:xfrm>
            <a:off x="642910" y="0"/>
            <a:ext cx="8305800" cy="738664"/>
          </a:xfrm>
        </p:spPr>
        <p:txBody>
          <a:bodyPr/>
          <a:lstStyle/>
          <a:p>
            <a:r>
              <a:rPr lang="en-IN" sz="2400" spc="-5" dirty="0">
                <a:solidFill>
                  <a:srgbClr val="FF8933"/>
                </a:solidFill>
              </a:rPr>
              <a:t>Key Steps/Decisions to Complete the Project in limited timeline &amp; reduced the total cost to  70% </a:t>
            </a:r>
          </a:p>
        </p:txBody>
      </p:sp>
      <p:sp>
        <p:nvSpPr>
          <p:cNvPr id="3" name="Text Placeholder 2">
            <a:extLst>
              <a:ext uri="{FF2B5EF4-FFF2-40B4-BE49-F238E27FC236}">
                <a16:creationId xmlns:a16="http://schemas.microsoft.com/office/drawing/2014/main" id="{A26301FA-0F48-942B-28A0-38443871D818}"/>
              </a:ext>
            </a:extLst>
          </p:cNvPr>
          <p:cNvSpPr>
            <a:spLocks noGrp="1"/>
          </p:cNvSpPr>
          <p:nvPr>
            <p:ph type="body" idx="1"/>
          </p:nvPr>
        </p:nvSpPr>
        <p:spPr>
          <a:xfrm>
            <a:off x="395536" y="710191"/>
            <a:ext cx="8593832" cy="4957383"/>
          </a:xfrm>
        </p:spPr>
        <p:txBody>
          <a:bodyPr/>
          <a:lstStyle/>
          <a:p>
            <a:pPr marL="171450" indent="-171450" algn="just">
              <a:lnSpc>
                <a:spcPct val="150000"/>
              </a:lnSpc>
              <a:buFont typeface="Wingdings" panose="05000000000000000000" pitchFamily="2" charset="2"/>
              <a:buChar char="ü"/>
            </a:pPr>
            <a:r>
              <a:rPr lang="en-IN" sz="1200" dirty="0">
                <a:solidFill>
                  <a:schemeClr val="accent1">
                    <a:lumMod val="50000"/>
                  </a:schemeClr>
                </a:solidFill>
              </a:rPr>
              <a:t>Active Support of Hon`ble Speaker, Hon`ble Chief Minister, Hon`ble Leader of Opposition and all the Members of Haryana Assembly</a:t>
            </a:r>
          </a:p>
          <a:p>
            <a:pPr marL="171450" indent="-171450" algn="just">
              <a:lnSpc>
                <a:spcPct val="150000"/>
              </a:lnSpc>
              <a:buFont typeface="Wingdings" panose="05000000000000000000" pitchFamily="2" charset="2"/>
              <a:buChar char="ü"/>
            </a:pPr>
            <a:r>
              <a:rPr lang="en-IN" sz="1200" dirty="0">
                <a:solidFill>
                  <a:schemeClr val="accent1">
                    <a:lumMod val="50000"/>
                  </a:schemeClr>
                </a:solidFill>
              </a:rPr>
              <a:t>Active Support of Chief Secretary, Haryana.</a:t>
            </a:r>
          </a:p>
          <a:p>
            <a:pPr marL="171450" indent="-171450" algn="just">
              <a:lnSpc>
                <a:spcPct val="150000"/>
              </a:lnSpc>
              <a:buFont typeface="Wingdings" panose="05000000000000000000" pitchFamily="2" charset="2"/>
              <a:buChar char="ü"/>
            </a:pPr>
            <a:r>
              <a:rPr lang="en-IN" sz="1200" dirty="0">
                <a:solidFill>
                  <a:schemeClr val="accent1">
                    <a:lumMod val="50000"/>
                  </a:schemeClr>
                </a:solidFill>
              </a:rPr>
              <a:t>14 consecutive joint meeting of High Level Apex Committee and SPMU under the Chairmanship of Hon`ble Speaker.</a:t>
            </a:r>
          </a:p>
          <a:p>
            <a:pPr marL="171450" indent="-171450" algn="just">
              <a:lnSpc>
                <a:spcPct val="150000"/>
              </a:lnSpc>
              <a:buFont typeface="Wingdings" panose="05000000000000000000" pitchFamily="2" charset="2"/>
              <a:buChar char="ü"/>
            </a:pPr>
            <a:r>
              <a:rPr lang="en-IN" sz="1200" dirty="0">
                <a:solidFill>
                  <a:schemeClr val="accent1">
                    <a:lumMod val="50000"/>
                  </a:schemeClr>
                </a:solidFill>
              </a:rPr>
              <a:t>To Speed-up the project procurement, a dedicated Technical Committee was constituted with technical representatives of NIC, NICSI, Haryana Assembly and State IT Department under the Chairmanship of Secretary, Haryana </a:t>
            </a:r>
            <a:r>
              <a:rPr lang="en-IN" sz="1200" dirty="0" err="1">
                <a:solidFill>
                  <a:schemeClr val="accent1">
                    <a:lumMod val="50000"/>
                  </a:schemeClr>
                </a:solidFill>
              </a:rPr>
              <a:t>Vidhan</a:t>
            </a:r>
            <a:r>
              <a:rPr lang="en-IN" sz="1200" dirty="0">
                <a:solidFill>
                  <a:schemeClr val="accent1">
                    <a:lumMod val="50000"/>
                  </a:schemeClr>
                </a:solidFill>
              </a:rPr>
              <a:t> Sabha, who did processing Daily meetings for 7 days to prepare Technical specifications for the procurement.</a:t>
            </a:r>
          </a:p>
          <a:p>
            <a:pPr marL="171450" indent="-171450" algn="just">
              <a:lnSpc>
                <a:spcPct val="150000"/>
              </a:lnSpc>
              <a:buFont typeface="Wingdings" panose="05000000000000000000" pitchFamily="2" charset="2"/>
              <a:buChar char="ü"/>
            </a:pPr>
            <a:r>
              <a:rPr lang="en-IN" sz="1200" dirty="0">
                <a:solidFill>
                  <a:schemeClr val="accent1">
                    <a:lumMod val="50000"/>
                  </a:schemeClr>
                </a:solidFill>
              </a:rPr>
              <a:t>In parallel of Hardware procurement, the </a:t>
            </a:r>
            <a:r>
              <a:rPr lang="en-IN" sz="1200" dirty="0" err="1">
                <a:solidFill>
                  <a:schemeClr val="accent1">
                    <a:lumMod val="50000"/>
                  </a:schemeClr>
                </a:solidFill>
              </a:rPr>
              <a:t>NeVA</a:t>
            </a:r>
            <a:r>
              <a:rPr lang="en-IN" sz="1200" dirty="0">
                <a:solidFill>
                  <a:schemeClr val="accent1">
                    <a:lumMod val="50000"/>
                  </a:schemeClr>
                </a:solidFill>
              </a:rPr>
              <a:t> trainings were conducted for the Hon`ble Members, Nodal Officers of </a:t>
            </a:r>
            <a:r>
              <a:rPr lang="en-IN" sz="1200" dirty="0" err="1">
                <a:solidFill>
                  <a:schemeClr val="accent1">
                    <a:lumMod val="50000"/>
                  </a:schemeClr>
                </a:solidFill>
              </a:rPr>
              <a:t>NeVA</a:t>
            </a:r>
            <a:r>
              <a:rPr lang="en-IN" sz="1200" dirty="0">
                <a:solidFill>
                  <a:schemeClr val="accent1">
                    <a:lumMod val="50000"/>
                  </a:schemeClr>
                </a:solidFill>
              </a:rPr>
              <a:t> and </a:t>
            </a:r>
            <a:r>
              <a:rPr lang="en-IN" sz="1200" dirty="0" err="1">
                <a:solidFill>
                  <a:schemeClr val="accent1">
                    <a:lumMod val="50000"/>
                  </a:schemeClr>
                </a:solidFill>
              </a:rPr>
              <a:t>Vidhan</a:t>
            </a:r>
            <a:r>
              <a:rPr lang="en-IN" sz="1200" dirty="0">
                <a:solidFill>
                  <a:schemeClr val="accent1">
                    <a:lumMod val="50000"/>
                  </a:schemeClr>
                </a:solidFill>
              </a:rPr>
              <a:t> Sabha Secretariat Staff.</a:t>
            </a:r>
          </a:p>
          <a:p>
            <a:pPr marL="171450" indent="-171450" algn="just">
              <a:lnSpc>
                <a:spcPct val="150000"/>
              </a:lnSpc>
              <a:buFont typeface="Wingdings" panose="05000000000000000000" pitchFamily="2" charset="2"/>
              <a:buChar char="ü"/>
            </a:pPr>
            <a:r>
              <a:rPr lang="en-IN" sz="1200" dirty="0">
                <a:solidFill>
                  <a:schemeClr val="accent1">
                    <a:lumMod val="50000"/>
                  </a:schemeClr>
                </a:solidFill>
              </a:rPr>
              <a:t>August, 2022 (First Session) was conducted with the help of technical manpower provided by HARTRON and NIC in both the modes – online/offline.</a:t>
            </a:r>
          </a:p>
          <a:p>
            <a:pPr marL="171450" indent="-171450" algn="just">
              <a:lnSpc>
                <a:spcPct val="150000"/>
              </a:lnSpc>
              <a:buFont typeface="Wingdings" panose="05000000000000000000" pitchFamily="2" charset="2"/>
              <a:buChar char="ü"/>
            </a:pPr>
            <a:r>
              <a:rPr lang="en-IN" sz="1200" dirty="0">
                <a:solidFill>
                  <a:schemeClr val="accent1">
                    <a:lumMod val="50000"/>
                  </a:schemeClr>
                </a:solidFill>
              </a:rPr>
              <a:t>70% paper was reduced in second session held in December, 2022.</a:t>
            </a:r>
          </a:p>
          <a:p>
            <a:pPr marL="171450" indent="-171450" algn="just">
              <a:lnSpc>
                <a:spcPct val="150000"/>
              </a:lnSpc>
              <a:buFont typeface="Wingdings" panose="05000000000000000000" pitchFamily="2" charset="2"/>
              <a:buChar char="ü"/>
            </a:pPr>
            <a:r>
              <a:rPr lang="en-IN" sz="1200" dirty="0">
                <a:solidFill>
                  <a:schemeClr val="accent1">
                    <a:lumMod val="50000"/>
                  </a:schemeClr>
                </a:solidFill>
              </a:rPr>
              <a:t>Third Session </a:t>
            </a:r>
            <a:r>
              <a:rPr lang="en-IN" sz="1200" dirty="0" err="1">
                <a:solidFill>
                  <a:schemeClr val="accent1">
                    <a:lumMod val="50000"/>
                  </a:schemeClr>
                </a:solidFill>
              </a:rPr>
              <a:t>i.e</a:t>
            </a:r>
            <a:r>
              <a:rPr lang="en-IN" sz="1200" dirty="0">
                <a:solidFill>
                  <a:schemeClr val="accent1">
                    <a:lumMod val="50000"/>
                  </a:schemeClr>
                </a:solidFill>
              </a:rPr>
              <a:t> Budget Session held in February, 2023 was completely digital and there was no single paper were circulated in the House of Haryana Assembly during session days.</a:t>
            </a:r>
          </a:p>
          <a:p>
            <a:pPr marL="171450" indent="-171450" algn="just">
              <a:lnSpc>
                <a:spcPct val="150000"/>
              </a:lnSpc>
              <a:buFont typeface="Wingdings" panose="05000000000000000000" pitchFamily="2" charset="2"/>
              <a:buChar char="ü"/>
            </a:pPr>
            <a:r>
              <a:rPr lang="en-IN" sz="1200" dirty="0">
                <a:solidFill>
                  <a:schemeClr val="accent1">
                    <a:lumMod val="50000"/>
                  </a:schemeClr>
                </a:solidFill>
              </a:rPr>
              <a:t>Existing infrastructure was also utilized while implementation and processing of the </a:t>
            </a:r>
            <a:r>
              <a:rPr lang="en-IN" sz="1200" dirty="0" err="1">
                <a:solidFill>
                  <a:schemeClr val="accent1">
                    <a:lumMod val="50000"/>
                  </a:schemeClr>
                </a:solidFill>
              </a:rPr>
              <a:t>NeVA</a:t>
            </a:r>
            <a:r>
              <a:rPr lang="en-IN" sz="1200" dirty="0">
                <a:solidFill>
                  <a:schemeClr val="accent1">
                    <a:lumMod val="50000"/>
                  </a:schemeClr>
                </a:solidFill>
              </a:rPr>
              <a:t> project to reduce the project cost.</a:t>
            </a:r>
          </a:p>
          <a:p>
            <a:pPr marL="171450" indent="-171450" algn="just">
              <a:lnSpc>
                <a:spcPct val="150000"/>
              </a:lnSpc>
              <a:buFont typeface="Wingdings" panose="05000000000000000000" pitchFamily="2" charset="2"/>
              <a:buChar char="ü"/>
            </a:pPr>
            <a:r>
              <a:rPr lang="en-IN" sz="1200" dirty="0">
                <a:solidFill>
                  <a:schemeClr val="accent1">
                    <a:lumMod val="50000"/>
                  </a:schemeClr>
                </a:solidFill>
              </a:rPr>
              <a:t>For the support of Members, IT Technical resources were deputed in each row of the House during session days.</a:t>
            </a:r>
          </a:p>
          <a:p>
            <a:pPr marL="171450" indent="-171450" algn="just">
              <a:lnSpc>
                <a:spcPct val="150000"/>
              </a:lnSpc>
              <a:buFont typeface="Wingdings" panose="05000000000000000000" pitchFamily="2" charset="2"/>
              <a:buChar char="ü"/>
            </a:pPr>
            <a:r>
              <a:rPr lang="en-IN" sz="1200" dirty="0">
                <a:solidFill>
                  <a:schemeClr val="accent1">
                    <a:lumMod val="50000"/>
                  </a:schemeClr>
                </a:solidFill>
              </a:rPr>
              <a:t>From all above key steps the project was successfully implemented in 70% cost and 7 months timeline.</a:t>
            </a:r>
          </a:p>
          <a:p>
            <a:pPr marL="171450" indent="-171450" algn="just">
              <a:lnSpc>
                <a:spcPct val="150000"/>
              </a:lnSpc>
              <a:buFont typeface="Wingdings" panose="05000000000000000000" pitchFamily="2" charset="2"/>
              <a:buChar char="ü"/>
            </a:pPr>
            <a:endParaRPr lang="en-IN" sz="1200" dirty="0">
              <a:solidFill>
                <a:schemeClr val="accent1">
                  <a:lumMod val="50000"/>
                </a:schemeClr>
              </a:solidFill>
            </a:endParaRPr>
          </a:p>
          <a:p>
            <a:pPr algn="just">
              <a:lnSpc>
                <a:spcPct val="150000"/>
              </a:lnSpc>
            </a:pPr>
            <a:endParaRPr lang="en-IN" sz="1200" dirty="0">
              <a:solidFill>
                <a:schemeClr val="accent1">
                  <a:lumMod val="50000"/>
                </a:schemeClr>
              </a:solidFill>
            </a:endParaRPr>
          </a:p>
        </p:txBody>
      </p:sp>
    </p:spTree>
    <p:extLst>
      <p:ext uri="{BB962C8B-B14F-4D97-AF65-F5344CB8AC3E}">
        <p14:creationId xmlns:p14="http://schemas.microsoft.com/office/powerpoint/2010/main" val="273547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F1A2-1627-1ECB-413B-63A3B9A8A211}"/>
              </a:ext>
            </a:extLst>
          </p:cNvPr>
          <p:cNvSpPr>
            <a:spLocks noGrp="1"/>
          </p:cNvSpPr>
          <p:nvPr>
            <p:ph type="title"/>
          </p:nvPr>
        </p:nvSpPr>
        <p:spPr>
          <a:xfrm>
            <a:off x="611560" y="257700"/>
            <a:ext cx="7130897" cy="307777"/>
          </a:xfrm>
        </p:spPr>
        <p:txBody>
          <a:bodyPr/>
          <a:lstStyle/>
          <a:p>
            <a:r>
              <a:rPr lang="en-IN" sz="2000" spc="-5" dirty="0">
                <a:solidFill>
                  <a:srgbClr val="FF8933"/>
                </a:solidFill>
              </a:rPr>
              <a:t>Inauguration of Neva Seva Kendra for Training</a:t>
            </a:r>
          </a:p>
        </p:txBody>
      </p:sp>
      <p:sp>
        <p:nvSpPr>
          <p:cNvPr id="3" name="Text Placeholder 2">
            <a:extLst>
              <a:ext uri="{FF2B5EF4-FFF2-40B4-BE49-F238E27FC236}">
                <a16:creationId xmlns:a16="http://schemas.microsoft.com/office/drawing/2014/main" id="{C2406668-E41A-2769-8D23-2771C92456BA}"/>
              </a:ext>
            </a:extLst>
          </p:cNvPr>
          <p:cNvSpPr>
            <a:spLocks noGrp="1"/>
          </p:cNvSpPr>
          <p:nvPr>
            <p:ph type="body" idx="1"/>
          </p:nvPr>
        </p:nvSpPr>
        <p:spPr>
          <a:xfrm>
            <a:off x="0" y="4299942"/>
            <a:ext cx="8839200" cy="646331"/>
          </a:xfrm>
        </p:spPr>
        <p:txBody>
          <a:bodyPr/>
          <a:lstStyle/>
          <a:p>
            <a:pPr marL="171450" indent="-171450" algn="just">
              <a:buFont typeface="Arial" panose="020B0604020202020204" pitchFamily="34" charset="0"/>
              <a:buChar char="•"/>
            </a:pPr>
            <a:r>
              <a:rPr lang="en-US" sz="1400" dirty="0">
                <a:solidFill>
                  <a:schemeClr val="accent1">
                    <a:lumMod val="50000"/>
                  </a:schemeClr>
                </a:solidFill>
              </a:rPr>
              <a:t>Inauguration of Training center –NeVA Seva Kendra &amp; 2 –day Workshop of the National e-Vidhan Application by Hon'ble Speaker Gian Chand Gupta and Shri Ranbir </a:t>
            </a:r>
            <a:r>
              <a:rPr lang="en-US" sz="1400" dirty="0" err="1">
                <a:solidFill>
                  <a:schemeClr val="accent1">
                    <a:lumMod val="50000"/>
                  </a:schemeClr>
                </a:solidFill>
              </a:rPr>
              <a:t>Gangwa</a:t>
            </a:r>
            <a:r>
              <a:rPr lang="en-US" sz="1400" dirty="0">
                <a:solidFill>
                  <a:schemeClr val="accent1">
                    <a:lumMod val="50000"/>
                  </a:schemeClr>
                </a:solidFill>
              </a:rPr>
              <a:t>, Hon`ble Deputy Speaker, Haryana Legislative Assembly on 9 - 10 Feb 2022.</a:t>
            </a:r>
            <a:endParaRPr lang="en-IN" sz="1400" dirty="0">
              <a:solidFill>
                <a:schemeClr val="accent1">
                  <a:lumMod val="50000"/>
                </a:schemeClr>
              </a:solidFill>
            </a:endParaRPr>
          </a:p>
        </p:txBody>
      </p:sp>
      <p:pic>
        <p:nvPicPr>
          <p:cNvPr id="5" name="Picture 4">
            <a:extLst>
              <a:ext uri="{FF2B5EF4-FFF2-40B4-BE49-F238E27FC236}">
                <a16:creationId xmlns:a16="http://schemas.microsoft.com/office/drawing/2014/main" id="{DC0B3938-15AC-071B-7A40-357EFD27E32F}"/>
              </a:ext>
            </a:extLst>
          </p:cNvPr>
          <p:cNvPicPr>
            <a:picLocks noChangeAspect="1"/>
          </p:cNvPicPr>
          <p:nvPr/>
        </p:nvPicPr>
        <p:blipFill rotWithShape="1">
          <a:blip r:embed="rId2">
            <a:extLst>
              <a:ext uri="{28A0092B-C50C-407E-A947-70E740481C1C}">
                <a14:useLocalDpi xmlns:a14="http://schemas.microsoft.com/office/drawing/2010/main" val="0"/>
              </a:ext>
            </a:extLst>
          </a:blip>
          <a:srcRect r="36666"/>
          <a:stretch/>
        </p:blipFill>
        <p:spPr>
          <a:xfrm>
            <a:off x="7775" y="640437"/>
            <a:ext cx="8983825" cy="3456007"/>
          </a:xfrm>
          <a:prstGeom prst="rect">
            <a:avLst/>
          </a:prstGeom>
        </p:spPr>
      </p:pic>
    </p:spTree>
    <p:extLst>
      <p:ext uri="{BB962C8B-B14F-4D97-AF65-F5344CB8AC3E}">
        <p14:creationId xmlns:p14="http://schemas.microsoft.com/office/powerpoint/2010/main" val="331954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BCAD-0E62-F7E3-21C0-AA2675591CBB}"/>
              </a:ext>
            </a:extLst>
          </p:cNvPr>
          <p:cNvSpPr>
            <a:spLocks noGrp="1"/>
          </p:cNvSpPr>
          <p:nvPr>
            <p:ph type="title"/>
          </p:nvPr>
        </p:nvSpPr>
        <p:spPr>
          <a:xfrm>
            <a:off x="611560" y="227435"/>
            <a:ext cx="8305800" cy="276999"/>
          </a:xfrm>
        </p:spPr>
        <p:txBody>
          <a:bodyPr/>
          <a:lstStyle/>
          <a:p>
            <a:pPr marL="12700">
              <a:spcBef>
                <a:spcPts val="100"/>
              </a:spcBef>
            </a:pPr>
            <a:r>
              <a:rPr lang="en-IN" sz="1800" spc="-5" dirty="0">
                <a:solidFill>
                  <a:srgbClr val="FF8933"/>
                </a:solidFill>
              </a:rPr>
              <a:t>Orientation Workshop by </a:t>
            </a:r>
            <a:r>
              <a:rPr lang="en-IN" sz="1800" spc="-5" dirty="0" err="1">
                <a:solidFill>
                  <a:srgbClr val="FF8933"/>
                </a:solidFill>
              </a:rPr>
              <a:t>MoPA</a:t>
            </a:r>
            <a:endParaRPr lang="en-IN" sz="1800" spc="-5" dirty="0">
              <a:solidFill>
                <a:srgbClr val="FF8933"/>
              </a:solidFill>
            </a:endParaRPr>
          </a:p>
        </p:txBody>
      </p:sp>
      <p:sp>
        <p:nvSpPr>
          <p:cNvPr id="3" name="Text Placeholder 2">
            <a:extLst>
              <a:ext uri="{FF2B5EF4-FFF2-40B4-BE49-F238E27FC236}">
                <a16:creationId xmlns:a16="http://schemas.microsoft.com/office/drawing/2014/main" id="{A26301FA-0F48-942B-28A0-38443871D818}"/>
              </a:ext>
            </a:extLst>
          </p:cNvPr>
          <p:cNvSpPr>
            <a:spLocks noGrp="1"/>
          </p:cNvSpPr>
          <p:nvPr>
            <p:ph type="body" idx="1"/>
          </p:nvPr>
        </p:nvSpPr>
        <p:spPr>
          <a:xfrm>
            <a:off x="117090" y="4443958"/>
            <a:ext cx="8950710" cy="525400"/>
          </a:xfrm>
        </p:spPr>
        <p:txBody>
          <a:bodyPr/>
          <a:lstStyle/>
          <a:p>
            <a:pPr marL="171450" indent="-171450" algn="just">
              <a:lnSpc>
                <a:spcPct val="150000"/>
              </a:lnSpc>
              <a:buFont typeface="Arial" panose="020B0604020202020204" pitchFamily="34" charset="0"/>
              <a:buChar char="•"/>
            </a:pPr>
            <a:r>
              <a:rPr lang="en-IN" sz="1200" dirty="0">
                <a:solidFill>
                  <a:schemeClr val="accent1">
                    <a:lumMod val="50000"/>
                  </a:schemeClr>
                </a:solidFill>
              </a:rPr>
              <a:t>Inauguration of Two-days Orientation Workshop on National E-Vidhan Application (NeVA) for Hon`ble Members and Departmental Nodal Officers on 21-22 July, 2022 by Hon`ble Speaker Sh. Gian Chand Gupta.</a:t>
            </a:r>
            <a:endParaRPr lang="en-IN" dirty="0">
              <a:solidFill>
                <a:schemeClr val="accent1">
                  <a:lumMod val="50000"/>
                </a:schemeClr>
              </a:solidFill>
            </a:endParaRPr>
          </a:p>
        </p:txBody>
      </p:sp>
      <p:pic>
        <p:nvPicPr>
          <p:cNvPr id="5" name="Picture 4">
            <a:extLst>
              <a:ext uri="{FF2B5EF4-FFF2-40B4-BE49-F238E27FC236}">
                <a16:creationId xmlns:a16="http://schemas.microsoft.com/office/drawing/2014/main" id="{5D1BE042-08BC-1B0C-E65D-2BD032BEF9CB}"/>
              </a:ext>
            </a:extLst>
          </p:cNvPr>
          <p:cNvPicPr>
            <a:picLocks noChangeAspect="1"/>
          </p:cNvPicPr>
          <p:nvPr/>
        </p:nvPicPr>
        <p:blipFill rotWithShape="1">
          <a:blip r:embed="rId2">
            <a:extLst>
              <a:ext uri="{28A0092B-C50C-407E-A947-70E740481C1C}">
                <a14:useLocalDpi xmlns:a14="http://schemas.microsoft.com/office/drawing/2010/main" val="0"/>
              </a:ext>
            </a:extLst>
          </a:blip>
          <a:srcRect r="68333" b="15104"/>
          <a:stretch/>
        </p:blipFill>
        <p:spPr>
          <a:xfrm>
            <a:off x="117091" y="564238"/>
            <a:ext cx="3769109" cy="2159912"/>
          </a:xfrm>
          <a:prstGeom prst="rect">
            <a:avLst/>
          </a:prstGeom>
        </p:spPr>
      </p:pic>
      <p:pic>
        <p:nvPicPr>
          <p:cNvPr id="7" name="Picture 6">
            <a:extLst>
              <a:ext uri="{FF2B5EF4-FFF2-40B4-BE49-F238E27FC236}">
                <a16:creationId xmlns:a16="http://schemas.microsoft.com/office/drawing/2014/main" id="{F990D09A-2EFF-A170-37EE-7C3571885C2C}"/>
              </a:ext>
            </a:extLst>
          </p:cNvPr>
          <p:cNvPicPr>
            <a:picLocks noChangeAspect="1"/>
          </p:cNvPicPr>
          <p:nvPr/>
        </p:nvPicPr>
        <p:blipFill rotWithShape="1">
          <a:blip r:embed="rId2">
            <a:extLst>
              <a:ext uri="{28A0092B-C50C-407E-A947-70E740481C1C}">
                <a14:useLocalDpi xmlns:a14="http://schemas.microsoft.com/office/drawing/2010/main" val="0"/>
              </a:ext>
            </a:extLst>
          </a:blip>
          <a:srcRect l="70919"/>
          <a:stretch/>
        </p:blipFill>
        <p:spPr>
          <a:xfrm>
            <a:off x="3886200" y="564238"/>
            <a:ext cx="5181600" cy="3760112"/>
          </a:xfrm>
          <a:prstGeom prst="rect">
            <a:avLst/>
          </a:prstGeom>
        </p:spPr>
      </p:pic>
      <p:pic>
        <p:nvPicPr>
          <p:cNvPr id="13" name="Picture 12">
            <a:extLst>
              <a:ext uri="{FF2B5EF4-FFF2-40B4-BE49-F238E27FC236}">
                <a16:creationId xmlns:a16="http://schemas.microsoft.com/office/drawing/2014/main" id="{FAF37EC5-AF01-C21C-927F-69A170484DD4}"/>
              </a:ext>
            </a:extLst>
          </p:cNvPr>
          <p:cNvPicPr>
            <a:picLocks noChangeAspect="1"/>
          </p:cNvPicPr>
          <p:nvPr/>
        </p:nvPicPr>
        <p:blipFill rotWithShape="1">
          <a:blip r:embed="rId3">
            <a:extLst>
              <a:ext uri="{28A0092B-C50C-407E-A947-70E740481C1C}">
                <a14:useLocalDpi xmlns:a14="http://schemas.microsoft.com/office/drawing/2010/main" val="0"/>
              </a:ext>
            </a:extLst>
          </a:blip>
          <a:srcRect l="27178" r="34946" b="75185"/>
          <a:stretch/>
        </p:blipFill>
        <p:spPr>
          <a:xfrm>
            <a:off x="3886198" y="601246"/>
            <a:ext cx="4140371" cy="818376"/>
          </a:xfrm>
          <a:prstGeom prst="rect">
            <a:avLst/>
          </a:prstGeom>
        </p:spPr>
      </p:pic>
      <p:pic>
        <p:nvPicPr>
          <p:cNvPr id="8" name="Picture 7">
            <a:extLst>
              <a:ext uri="{FF2B5EF4-FFF2-40B4-BE49-F238E27FC236}">
                <a16:creationId xmlns:a16="http://schemas.microsoft.com/office/drawing/2014/main" id="{C2328E95-F5B9-4CEB-8C5E-F5157ABE6C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90" y="2655584"/>
            <a:ext cx="3769109" cy="1668766"/>
          </a:xfrm>
          <a:prstGeom prst="rect">
            <a:avLst/>
          </a:prstGeom>
        </p:spPr>
      </p:pic>
    </p:spTree>
    <p:extLst>
      <p:ext uri="{BB962C8B-B14F-4D97-AF65-F5344CB8AC3E}">
        <p14:creationId xmlns:p14="http://schemas.microsoft.com/office/powerpoint/2010/main" val="99608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1347-C187-4369-AD55-D6260E3358F2}"/>
              </a:ext>
            </a:extLst>
          </p:cNvPr>
          <p:cNvSpPr>
            <a:spLocks noGrp="1"/>
          </p:cNvSpPr>
          <p:nvPr>
            <p:ph type="title"/>
          </p:nvPr>
        </p:nvSpPr>
        <p:spPr>
          <a:xfrm>
            <a:off x="609601" y="57151"/>
            <a:ext cx="7346776" cy="738664"/>
          </a:xfrm>
        </p:spPr>
        <p:txBody>
          <a:bodyPr/>
          <a:lstStyle/>
          <a:p>
            <a:pPr marL="12700">
              <a:spcBef>
                <a:spcPts val="100"/>
              </a:spcBef>
            </a:pPr>
            <a:r>
              <a:rPr lang="en-IN" sz="2400" spc="-5" dirty="0" err="1">
                <a:solidFill>
                  <a:srgbClr val="FF8933"/>
                </a:solidFill>
              </a:rPr>
              <a:t>NeVA</a:t>
            </a:r>
            <a:r>
              <a:rPr lang="en-IN" sz="2400" spc="-5" dirty="0">
                <a:solidFill>
                  <a:srgbClr val="FF8933"/>
                </a:solidFill>
              </a:rPr>
              <a:t> Launched on 08.08.2022 by </a:t>
            </a:r>
            <a:r>
              <a:rPr lang="en-US" sz="2400" spc="-5" dirty="0">
                <a:solidFill>
                  <a:srgbClr val="FF8933"/>
                </a:solidFill>
              </a:rPr>
              <a:t>Hon'ble Chief Minister Sh. Manohar Lal &amp; Hon`ble Speaker Sh. Gian Chand Gupta</a:t>
            </a:r>
            <a:endParaRPr lang="en-IN" sz="2400" spc="-5" dirty="0">
              <a:solidFill>
                <a:srgbClr val="FF8933"/>
              </a:solidFill>
            </a:endParaRPr>
          </a:p>
        </p:txBody>
      </p:sp>
      <p:sp>
        <p:nvSpPr>
          <p:cNvPr id="3" name="Text Placeholder 2">
            <a:extLst>
              <a:ext uri="{FF2B5EF4-FFF2-40B4-BE49-F238E27FC236}">
                <a16:creationId xmlns:a16="http://schemas.microsoft.com/office/drawing/2014/main" id="{4BC319D3-F082-96E6-2196-4D93E0907439}"/>
              </a:ext>
            </a:extLst>
          </p:cNvPr>
          <p:cNvSpPr>
            <a:spLocks noGrp="1"/>
          </p:cNvSpPr>
          <p:nvPr>
            <p:ph type="body" idx="1"/>
          </p:nvPr>
        </p:nvSpPr>
        <p:spPr>
          <a:xfrm>
            <a:off x="76200" y="4393109"/>
            <a:ext cx="8790177" cy="693240"/>
          </a:xfrm>
        </p:spPr>
        <p:txBody>
          <a:bodyPr/>
          <a:lstStyle/>
          <a:p>
            <a:pPr marL="171450" indent="-171450" algn="just">
              <a:lnSpc>
                <a:spcPct val="150000"/>
              </a:lnSpc>
              <a:buFont typeface="Arial" panose="020B0604020202020204" pitchFamily="34" charset="0"/>
              <a:buChar char="•"/>
            </a:pPr>
            <a:r>
              <a:rPr lang="en-IN" sz="1000" dirty="0">
                <a:solidFill>
                  <a:schemeClr val="tx2">
                    <a:lumMod val="75000"/>
                  </a:schemeClr>
                </a:solidFill>
              </a:rPr>
              <a:t>Hon'ble CM of Haryana Sh. Manohar Lal </a:t>
            </a:r>
            <a:r>
              <a:rPr lang="en-IN" sz="1000" dirty="0" err="1">
                <a:solidFill>
                  <a:schemeClr val="tx2">
                    <a:lumMod val="75000"/>
                  </a:schemeClr>
                </a:solidFill>
              </a:rPr>
              <a:t>Khattar</a:t>
            </a:r>
            <a:r>
              <a:rPr lang="en-IN" sz="1000" dirty="0">
                <a:solidFill>
                  <a:schemeClr val="tx2">
                    <a:lumMod val="75000"/>
                  </a:schemeClr>
                </a:solidFill>
              </a:rPr>
              <a:t> launched the National e-Vidhan Application on 08.08.22 for digital transaction of  first session of Haryana Vidhan Sabha Assembly in auspicious presence of Sh. Gian Chand Gupta Hon'ble Speaker, Sh. Ranbir </a:t>
            </a:r>
            <a:r>
              <a:rPr lang="en-IN" sz="1000" dirty="0" err="1">
                <a:solidFill>
                  <a:schemeClr val="tx2">
                    <a:lumMod val="75000"/>
                  </a:schemeClr>
                </a:solidFill>
              </a:rPr>
              <a:t>Gangwa</a:t>
            </a:r>
            <a:r>
              <a:rPr lang="en-IN" sz="1000" dirty="0">
                <a:solidFill>
                  <a:schemeClr val="tx2">
                    <a:lumMod val="75000"/>
                  </a:schemeClr>
                </a:solidFill>
              </a:rPr>
              <a:t>, Hon'ble Deputy Speaker, Sh. Dushyant Chautala Deputy Chief Minister, Chaudhary Bhupinder Singh Hooda, Hon'ble Leader of Opposition.</a:t>
            </a:r>
          </a:p>
        </p:txBody>
      </p:sp>
      <p:pic>
        <p:nvPicPr>
          <p:cNvPr id="5" name="Picture 4">
            <a:extLst>
              <a:ext uri="{FF2B5EF4-FFF2-40B4-BE49-F238E27FC236}">
                <a16:creationId xmlns:a16="http://schemas.microsoft.com/office/drawing/2014/main" id="{D8176353-AD0A-9AFB-1191-2973983871DD}"/>
              </a:ext>
            </a:extLst>
          </p:cNvPr>
          <p:cNvPicPr>
            <a:picLocks noChangeAspect="1"/>
          </p:cNvPicPr>
          <p:nvPr/>
        </p:nvPicPr>
        <p:blipFill rotWithShape="1">
          <a:blip r:embed="rId2">
            <a:extLst>
              <a:ext uri="{28A0092B-C50C-407E-A947-70E740481C1C}">
                <a14:useLocalDpi xmlns:a14="http://schemas.microsoft.com/office/drawing/2010/main" val="0"/>
              </a:ext>
            </a:extLst>
          </a:blip>
          <a:srcRect l="59014" r="6060"/>
          <a:stretch/>
        </p:blipFill>
        <p:spPr>
          <a:xfrm>
            <a:off x="6781800" y="819153"/>
            <a:ext cx="2351315" cy="3505197"/>
          </a:xfrm>
          <a:prstGeom prst="rect">
            <a:avLst/>
          </a:prstGeom>
        </p:spPr>
      </p:pic>
      <p:pic>
        <p:nvPicPr>
          <p:cNvPr id="7" name="Picture 6">
            <a:extLst>
              <a:ext uri="{FF2B5EF4-FFF2-40B4-BE49-F238E27FC236}">
                <a16:creationId xmlns:a16="http://schemas.microsoft.com/office/drawing/2014/main" id="{82061BF1-2E46-CAA6-6BBA-B01ACC8DB0D6}"/>
              </a:ext>
            </a:extLst>
          </p:cNvPr>
          <p:cNvPicPr>
            <a:picLocks noChangeAspect="1"/>
          </p:cNvPicPr>
          <p:nvPr/>
        </p:nvPicPr>
        <p:blipFill rotWithShape="1">
          <a:blip r:embed="rId3">
            <a:extLst>
              <a:ext uri="{28A0092B-C50C-407E-A947-70E740481C1C}">
                <a14:useLocalDpi xmlns:a14="http://schemas.microsoft.com/office/drawing/2010/main" val="0"/>
              </a:ext>
            </a:extLst>
          </a:blip>
          <a:srcRect r="69853"/>
          <a:stretch/>
        </p:blipFill>
        <p:spPr>
          <a:xfrm>
            <a:off x="0" y="819151"/>
            <a:ext cx="2667000" cy="3505199"/>
          </a:xfrm>
          <a:prstGeom prst="rect">
            <a:avLst/>
          </a:prstGeom>
        </p:spPr>
      </p:pic>
      <p:pic>
        <p:nvPicPr>
          <p:cNvPr id="17" name="Picture 16">
            <a:extLst>
              <a:ext uri="{FF2B5EF4-FFF2-40B4-BE49-F238E27FC236}">
                <a16:creationId xmlns:a16="http://schemas.microsoft.com/office/drawing/2014/main" id="{C25DB4FA-16CF-5D68-F424-29FEE5AC253B}"/>
              </a:ext>
            </a:extLst>
          </p:cNvPr>
          <p:cNvPicPr>
            <a:picLocks noChangeAspect="1"/>
          </p:cNvPicPr>
          <p:nvPr/>
        </p:nvPicPr>
        <p:blipFill rotWithShape="1">
          <a:blip r:embed="rId3">
            <a:extLst>
              <a:ext uri="{28A0092B-C50C-407E-A947-70E740481C1C}">
                <a14:useLocalDpi xmlns:a14="http://schemas.microsoft.com/office/drawing/2010/main" val="0"/>
              </a:ext>
            </a:extLst>
          </a:blip>
          <a:srcRect l="50105"/>
          <a:stretch/>
        </p:blipFill>
        <p:spPr>
          <a:xfrm>
            <a:off x="2627784" y="819151"/>
            <a:ext cx="4114800" cy="3505198"/>
          </a:xfrm>
          <a:prstGeom prst="rect">
            <a:avLst/>
          </a:prstGeom>
        </p:spPr>
      </p:pic>
    </p:spTree>
    <p:extLst>
      <p:ext uri="{BB962C8B-B14F-4D97-AF65-F5344CB8AC3E}">
        <p14:creationId xmlns:p14="http://schemas.microsoft.com/office/powerpoint/2010/main" val="203897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a:extLst>
              <a:ext uri="{FF2B5EF4-FFF2-40B4-BE49-F238E27FC236}">
                <a16:creationId xmlns:a16="http://schemas.microsoft.com/office/drawing/2014/main" id="{546D36CA-0068-3298-6742-9DDD3CB519D8}"/>
              </a:ext>
            </a:extLst>
          </p:cNvPr>
          <p:cNvSpPr txBox="1">
            <a:spLocks noGrp="1"/>
          </p:cNvSpPr>
          <p:nvPr>
            <p:ph type="title"/>
          </p:nvPr>
        </p:nvSpPr>
        <p:spPr>
          <a:xfrm>
            <a:off x="520700" y="317449"/>
            <a:ext cx="8443788"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err="1">
                <a:solidFill>
                  <a:srgbClr val="FF8933"/>
                </a:solidFill>
              </a:rPr>
              <a:t>NeVA</a:t>
            </a:r>
            <a:r>
              <a:rPr lang="en-US" sz="2400" spc="-5" dirty="0">
                <a:solidFill>
                  <a:srgbClr val="FF8933"/>
                </a:solidFill>
              </a:rPr>
              <a:t> Modules Successfully implementation in Haryana Assembly</a:t>
            </a:r>
            <a:endParaRPr sz="2400" spc="-5" dirty="0">
              <a:solidFill>
                <a:srgbClr val="FF8933"/>
              </a:solidFill>
            </a:endParaRPr>
          </a:p>
        </p:txBody>
      </p:sp>
      <p:sp>
        <p:nvSpPr>
          <p:cNvPr id="6" name="TextBox 5">
            <a:extLst>
              <a:ext uri="{FF2B5EF4-FFF2-40B4-BE49-F238E27FC236}">
                <a16:creationId xmlns:a16="http://schemas.microsoft.com/office/drawing/2014/main" id="{76B19731-2F6D-0DBE-EC6F-14D9BB9D7067}"/>
              </a:ext>
            </a:extLst>
          </p:cNvPr>
          <p:cNvSpPr txBox="1"/>
          <p:nvPr/>
        </p:nvSpPr>
        <p:spPr>
          <a:xfrm>
            <a:off x="395536" y="1059582"/>
            <a:ext cx="8083748" cy="3600986"/>
          </a:xfrm>
          <a:prstGeom prst="rect">
            <a:avLst/>
          </a:prstGeom>
          <a:noFill/>
        </p:spPr>
        <p:txBody>
          <a:bodyPr wrap="square" rtlCol="0">
            <a:spAutoFit/>
          </a:bodyPr>
          <a:lstStyle/>
          <a:p>
            <a:pPr marL="285750" indent="-285750">
              <a:buFont typeface="Arial" panose="020B0604020202020204" pitchFamily="34" charset="0"/>
              <a:buChar char="•"/>
            </a:pPr>
            <a:r>
              <a:rPr lang="en-IN" dirty="0"/>
              <a:t> Master Data Module</a:t>
            </a:r>
          </a:p>
          <a:p>
            <a:pPr marL="285750" indent="-285750">
              <a:buFont typeface="Arial" panose="020B0604020202020204" pitchFamily="34" charset="0"/>
              <a:buChar char="•"/>
            </a:pPr>
            <a:r>
              <a:rPr lang="en-IN" dirty="0"/>
              <a:t> Member – Minister Module</a:t>
            </a:r>
          </a:p>
          <a:p>
            <a:pPr marL="285750" indent="-285750">
              <a:buFont typeface="Arial" panose="020B0604020202020204" pitchFamily="34" charset="0"/>
              <a:buChar char="•"/>
            </a:pPr>
            <a:r>
              <a:rPr lang="en-IN" dirty="0"/>
              <a:t> House centric application (controller,  e-book, display), </a:t>
            </a:r>
          </a:p>
          <a:p>
            <a:pPr marL="285750" indent="-285750">
              <a:buFont typeface="Arial" panose="020B0604020202020204" pitchFamily="34" charset="0"/>
              <a:buChar char="•"/>
            </a:pPr>
            <a:r>
              <a:rPr lang="en-IN" dirty="0"/>
              <a:t> List of Business,</a:t>
            </a:r>
          </a:p>
          <a:p>
            <a:pPr marL="285750" indent="-285750">
              <a:buFont typeface="Arial" panose="020B0604020202020204" pitchFamily="34" charset="0"/>
              <a:buChar char="•"/>
            </a:pPr>
            <a:r>
              <a:rPr lang="en-IN" dirty="0"/>
              <a:t> Paper Laid Module, </a:t>
            </a:r>
          </a:p>
          <a:p>
            <a:pPr marL="285750" indent="-285750">
              <a:buFont typeface="Arial" panose="020B0604020202020204" pitchFamily="34" charset="0"/>
              <a:buChar char="•"/>
            </a:pPr>
            <a:r>
              <a:rPr lang="en-IN" dirty="0"/>
              <a:t> Department Module,</a:t>
            </a:r>
          </a:p>
          <a:p>
            <a:pPr marL="285750" indent="-285750">
              <a:buFont typeface="Arial" panose="020B0604020202020204" pitchFamily="34" charset="0"/>
              <a:buChar char="•"/>
            </a:pPr>
            <a:r>
              <a:rPr lang="en-IN" dirty="0"/>
              <a:t> Public portal,</a:t>
            </a:r>
          </a:p>
          <a:p>
            <a:pPr marL="285750" indent="-285750">
              <a:buFont typeface="Arial" panose="020B0604020202020204" pitchFamily="34" charset="0"/>
              <a:buChar char="•"/>
            </a:pPr>
            <a:r>
              <a:rPr lang="en-IN" dirty="0"/>
              <a:t> Questions, </a:t>
            </a:r>
          </a:p>
          <a:p>
            <a:pPr marL="285750" indent="-285750">
              <a:buFont typeface="Arial" panose="020B0604020202020204" pitchFamily="34" charset="0"/>
              <a:buChar char="•"/>
            </a:pPr>
            <a:r>
              <a:rPr lang="en-IN" dirty="0"/>
              <a:t> Notices/ Motions </a:t>
            </a:r>
          </a:p>
          <a:p>
            <a:pPr marL="285750" indent="-285750">
              <a:buFont typeface="Arial" panose="020B0604020202020204" pitchFamily="34" charset="0"/>
              <a:buChar char="•"/>
            </a:pPr>
            <a:r>
              <a:rPr lang="en-IN" dirty="0"/>
              <a:t> Bills modules</a:t>
            </a:r>
          </a:p>
          <a:p>
            <a:endParaRPr lang="en-IN" dirty="0"/>
          </a:p>
          <a:p>
            <a:pPr algn="just"/>
            <a:r>
              <a:rPr lang="en-IN" sz="1200" dirty="0">
                <a:solidFill>
                  <a:srgbClr val="00B050"/>
                </a:solidFill>
              </a:rPr>
              <a:t>All the above mentioned modules have been successfully implemented with its entire online flow and in running state.</a:t>
            </a:r>
            <a:endParaRPr lang="en-US" sz="1200" dirty="0">
              <a:solidFill>
                <a:srgbClr val="00B050"/>
              </a:solidFill>
            </a:endParaRPr>
          </a:p>
          <a:p>
            <a:endParaRPr lang="en-IN" dirty="0"/>
          </a:p>
        </p:txBody>
      </p:sp>
    </p:spTree>
    <p:extLst>
      <p:ext uri="{BB962C8B-B14F-4D97-AF65-F5344CB8AC3E}">
        <p14:creationId xmlns:p14="http://schemas.microsoft.com/office/powerpoint/2010/main" val="978436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784</TotalTime>
  <Words>1566</Words>
  <Application>Microsoft Office PowerPoint</Application>
  <PresentationFormat>On-screen Show (16:9)</PresentationFormat>
  <Paragraphs>135</Paragraphs>
  <Slides>14</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Corbel</vt:lpstr>
      <vt:lpstr>Times New Roman</vt:lpstr>
      <vt:lpstr>Wingdings</vt:lpstr>
      <vt:lpstr>Office Theme</vt:lpstr>
      <vt:lpstr>PowerPoint Presentation</vt:lpstr>
      <vt:lpstr>Vidhan Sabha Challenges NeVA implementation</vt:lpstr>
      <vt:lpstr>NeVA Journey in Haryana Legislative Assembly</vt:lpstr>
      <vt:lpstr>Benefits accrued</vt:lpstr>
      <vt:lpstr>Key Steps/Decisions to Complete the Project in limited timeline &amp; reduced the total cost to  70% </vt:lpstr>
      <vt:lpstr>Inauguration of Neva Seva Kendra for Training</vt:lpstr>
      <vt:lpstr>Orientation Workshop by MoPA</vt:lpstr>
      <vt:lpstr>NeVA Launched on 08.08.2022 by Hon'ble Chief Minister Sh. Manohar Lal &amp; Hon`ble Speaker Sh. Gian Chand Gupta</vt:lpstr>
      <vt:lpstr>NeVA Modules Successfully implementation in Haryana Assembly</vt:lpstr>
      <vt:lpstr>Digital Transaction of all the Legislative Business through NeVA Portal</vt:lpstr>
      <vt:lpstr>Transaction at a glance through NeVA</vt:lpstr>
      <vt:lpstr>PowerPoint Presentation</vt:lpstr>
      <vt:lpstr>Feedback / Suggestion on NeVA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USIT</cp:lastModifiedBy>
  <cp:revision>59</cp:revision>
  <dcterms:created xsi:type="dcterms:W3CDTF">2020-06-01T05:22:53Z</dcterms:created>
  <dcterms:modified xsi:type="dcterms:W3CDTF">2023-05-24T04:41:10Z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2017-01-10T00:00:00Z</vt:filetime>
  </property>
  <property fmtid="{D5CDD505-2E9C-101B-9397-08002B2CF9AE}" pid="3" name="Creator">
    <vt:lpwstr>Microsoft® PowerPoint® 2016</vt:lpwstr>
  </property>
  <property fmtid="{D5CDD505-2E9C-101B-9397-08002B2CF9AE}" pid="4" name="LastSaved">
    <vt:filetime>2020-06-01T00:00:00Z</vt:filetime>
  </property>
</Properties>
</file>