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28"/>
  </p:notesMasterIdLst>
  <p:sldIdLst>
    <p:sldId id="380" r:id="rId2"/>
    <p:sldId id="26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5" r:id="rId25"/>
    <p:sldId id="404" r:id="rId26"/>
    <p:sldId id="284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163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215"/>
    <a:srgbClr val="FFFFFF"/>
    <a:srgbClr val="00A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114" y="588"/>
      </p:cViewPr>
      <p:guideLst>
        <p:guide orient="horz" pos="163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3D2FA-3EB0-43B6-A30B-A1920A0ACD40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51B49B1-37C7-4049-AB57-228CB12E1BAB}">
      <dgm:prSet phldrT="[Text]" custT="1"/>
      <dgm:spPr/>
      <dgm:t>
        <a:bodyPr/>
        <a:lstStyle/>
        <a:p>
          <a:r>
            <a:rPr lang="en-IN" sz="2200" dirty="0" smtClean="0">
              <a:latin typeface="Calibri" panose="020F0502020204030204" pitchFamily="34" charset="0"/>
              <a:cs typeface="Calibri" panose="020F0502020204030204" pitchFamily="34" charset="0"/>
            </a:rPr>
            <a:t>Software</a:t>
          </a:r>
          <a:endParaRPr lang="en-IN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3241E-F706-41E2-88F9-83E255A3E3BF}" type="parTrans" cxnId="{04EE7AED-8219-463B-976A-53EFE4850ED5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B7C0C0-EBBF-4553-99DA-7EAFEE6410EC}" type="sibTrans" cxnId="{04EE7AED-8219-463B-976A-53EFE4850ED5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96B5D5-AACD-40A7-BCDD-908362978FE5}">
      <dgm:prSet custT="1"/>
      <dgm:spPr/>
      <dgm:t>
        <a:bodyPr/>
        <a:lstStyle/>
        <a:p>
          <a:r>
            <a:rPr lang="en-IN" sz="2200" dirty="0" smtClean="0">
              <a:latin typeface="Calibri" panose="020F0502020204030204" pitchFamily="34" charset="0"/>
              <a:cs typeface="Calibri" panose="020F0502020204030204" pitchFamily="34" charset="0"/>
            </a:rPr>
            <a:t>Hardware</a:t>
          </a:r>
          <a:endParaRPr lang="en-IN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9A1A0-C54C-475A-8F78-372E2AA103A8}" type="parTrans" cxnId="{831302B3-AF92-4B89-ABEF-C9426493FF5D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2CBA62-C85A-4D10-A091-0A6BC333780D}" type="sibTrans" cxnId="{831302B3-AF92-4B89-ABEF-C9426493FF5D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DBD65-19BB-4D5B-A031-3E4032E59342}">
      <dgm:prSet custT="1"/>
      <dgm:spPr/>
      <dgm:t>
        <a:bodyPr/>
        <a:lstStyle/>
        <a:p>
          <a:r>
            <a:rPr lang="en-IN" sz="2200" dirty="0" smtClean="0">
              <a:latin typeface="Calibri" panose="020F0502020204030204" pitchFamily="34" charset="0"/>
              <a:cs typeface="Calibri" panose="020F0502020204030204" pitchFamily="34" charset="0"/>
            </a:rPr>
            <a:t>Manpower</a:t>
          </a:r>
          <a:endParaRPr lang="en-IN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46B06F-DB66-4F0A-912D-552BC67D5664}" type="parTrans" cxnId="{5C7C5334-7A12-41FB-A90D-2D04F2BB7BA3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CCDE78-5CB6-4A3F-90D7-967E7A34B430}" type="sibTrans" cxnId="{5C7C5334-7A12-41FB-A90D-2D04F2BB7BA3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4E0592-A6E5-4DDD-BBB9-2945783D3B32}">
      <dgm:prSet custT="1"/>
      <dgm:spPr/>
      <dgm:t>
        <a:bodyPr/>
        <a:lstStyle/>
        <a:p>
          <a:r>
            <a:rPr lang="en-IN" sz="2200" smtClean="0">
              <a:latin typeface="Calibri" panose="020F0502020204030204" pitchFamily="34" charset="0"/>
              <a:cs typeface="Calibri" panose="020F0502020204030204" pitchFamily="34" charset="0"/>
            </a:rPr>
            <a:t>Capacity Building </a:t>
          </a:r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384C4A-041C-4C85-A48A-00873E862CCC}" type="parTrans" cxnId="{F0D1C8B6-807E-4825-BDA8-2D93381A54AA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5D2146-AD21-4989-A3DA-2F619F150603}" type="sibTrans" cxnId="{F0D1C8B6-807E-4825-BDA8-2D93381A54AA}">
      <dgm:prSet/>
      <dgm:spPr/>
      <dgm:t>
        <a:bodyPr/>
        <a:lstStyle/>
        <a:p>
          <a:endParaRPr lang="en-IN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0D2ABF-5C80-4B0D-A0C3-6F955F92B3AD}">
      <dgm:prSet phldrT="[Text]" custT="1"/>
      <dgm:spPr/>
      <dgm:t>
        <a:bodyPr/>
        <a:lstStyle/>
        <a:p>
          <a:r>
            <a:rPr lang="en-IN" sz="2200" smtClean="0">
              <a:latin typeface="Calibri" panose="020F0502020204030204" pitchFamily="34" charset="0"/>
              <a:cs typeface="Calibri" panose="020F0502020204030204" pitchFamily="34" charset="0"/>
            </a:rPr>
            <a:t>Funding</a:t>
          </a:r>
          <a:endParaRPr lang="en-IN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0F3ECF-7A91-4D13-BDA0-E8E5730FF39F}" type="parTrans" cxnId="{DE7573C0-42AD-4D65-B013-2FCF910D6DF9}">
      <dgm:prSet/>
      <dgm:spPr/>
    </dgm:pt>
    <dgm:pt modelId="{A9CB93A0-D73C-42BA-B8FA-0391B0A15398}" type="sibTrans" cxnId="{DE7573C0-42AD-4D65-B013-2FCF910D6DF9}">
      <dgm:prSet/>
      <dgm:spPr/>
    </dgm:pt>
    <dgm:pt modelId="{8A82F504-83AB-4C14-8716-4D7278E8E87E}" type="pres">
      <dgm:prSet presAssocID="{6DC3D2FA-3EB0-43B6-A30B-A1920A0ACD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638FF31-92F9-496A-96C9-C4CDAFF2629F}" type="pres">
      <dgm:prSet presAssocID="{851B49B1-37C7-4049-AB57-228CB12E1B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FFFE48-C1CB-4B80-A011-45647992078D}" type="pres">
      <dgm:prSet presAssocID="{29B7C0C0-EBBF-4553-99DA-7EAFEE6410EC}" presName="sibTrans" presStyleCnt="0"/>
      <dgm:spPr/>
      <dgm:t>
        <a:bodyPr/>
        <a:lstStyle/>
        <a:p>
          <a:endParaRPr lang="en-IN"/>
        </a:p>
      </dgm:t>
    </dgm:pt>
    <dgm:pt modelId="{41ED6FD9-D350-4B06-A43B-B72502D380C1}" type="pres">
      <dgm:prSet presAssocID="{7A0D2ABF-5C80-4B0D-A0C3-6F955F92B3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6009F3-D531-46FB-8327-13FEC22F1D33}" type="pres">
      <dgm:prSet presAssocID="{A9CB93A0-D73C-42BA-B8FA-0391B0A15398}" presName="sibTrans" presStyleCnt="0"/>
      <dgm:spPr/>
    </dgm:pt>
    <dgm:pt modelId="{4BAB5C8E-FCDC-45EE-A270-F5CBFBE68B22}" type="pres">
      <dgm:prSet presAssocID="{8D96B5D5-AACD-40A7-BCDD-908362978F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C5AC2C-6C6D-45B6-B9B4-1B838432136A}" type="pres">
      <dgm:prSet presAssocID="{5A2CBA62-C85A-4D10-A091-0A6BC333780D}" presName="sibTrans" presStyleCnt="0"/>
      <dgm:spPr/>
      <dgm:t>
        <a:bodyPr/>
        <a:lstStyle/>
        <a:p>
          <a:endParaRPr lang="en-IN"/>
        </a:p>
      </dgm:t>
    </dgm:pt>
    <dgm:pt modelId="{BF1038C3-F9FD-4854-9A7A-840676E150EB}" type="pres">
      <dgm:prSet presAssocID="{F23DBD65-19BB-4D5B-A031-3E4032E593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53E6EA-68DC-4FA5-B077-578129C03405}" type="pres">
      <dgm:prSet presAssocID="{6ECCDE78-5CB6-4A3F-90D7-967E7A34B430}" presName="sibTrans" presStyleCnt="0"/>
      <dgm:spPr/>
      <dgm:t>
        <a:bodyPr/>
        <a:lstStyle/>
        <a:p>
          <a:endParaRPr lang="en-IN"/>
        </a:p>
      </dgm:t>
    </dgm:pt>
    <dgm:pt modelId="{F7CFBFB6-1312-4210-99B3-5D81C779B2AC}" type="pres">
      <dgm:prSet presAssocID="{634E0592-A6E5-4DDD-BBB9-2945783D3B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4EE7AED-8219-463B-976A-53EFE4850ED5}" srcId="{6DC3D2FA-3EB0-43B6-A30B-A1920A0ACD40}" destId="{851B49B1-37C7-4049-AB57-228CB12E1BAB}" srcOrd="0" destOrd="0" parTransId="{C833241E-F706-41E2-88F9-83E255A3E3BF}" sibTransId="{29B7C0C0-EBBF-4553-99DA-7EAFEE6410EC}"/>
    <dgm:cxn modelId="{F9C39B58-E188-41A6-81E9-EBEF4929175F}" type="presOf" srcId="{7A0D2ABF-5C80-4B0D-A0C3-6F955F92B3AD}" destId="{41ED6FD9-D350-4B06-A43B-B72502D380C1}" srcOrd="0" destOrd="0" presId="urn:microsoft.com/office/officeart/2005/8/layout/hList6"/>
    <dgm:cxn modelId="{47A97D79-51E3-4292-9A91-552DDB3E4EA2}" type="presOf" srcId="{6DC3D2FA-3EB0-43B6-A30B-A1920A0ACD40}" destId="{8A82F504-83AB-4C14-8716-4D7278E8E87E}" srcOrd="0" destOrd="0" presId="urn:microsoft.com/office/officeart/2005/8/layout/hList6"/>
    <dgm:cxn modelId="{F0D1C8B6-807E-4825-BDA8-2D93381A54AA}" srcId="{6DC3D2FA-3EB0-43B6-A30B-A1920A0ACD40}" destId="{634E0592-A6E5-4DDD-BBB9-2945783D3B32}" srcOrd="4" destOrd="0" parTransId="{91384C4A-041C-4C85-A48A-00873E862CCC}" sibTransId="{255D2146-AD21-4989-A3DA-2F619F150603}"/>
    <dgm:cxn modelId="{D8B53F9B-813E-4455-A39B-8925A876C26E}" type="presOf" srcId="{8D96B5D5-AACD-40A7-BCDD-908362978FE5}" destId="{4BAB5C8E-FCDC-45EE-A270-F5CBFBE68B22}" srcOrd="0" destOrd="0" presId="urn:microsoft.com/office/officeart/2005/8/layout/hList6"/>
    <dgm:cxn modelId="{0C70C90B-1169-4294-81BD-0E29B7A9A117}" type="presOf" srcId="{634E0592-A6E5-4DDD-BBB9-2945783D3B32}" destId="{F7CFBFB6-1312-4210-99B3-5D81C779B2AC}" srcOrd="0" destOrd="0" presId="urn:microsoft.com/office/officeart/2005/8/layout/hList6"/>
    <dgm:cxn modelId="{831302B3-AF92-4B89-ABEF-C9426493FF5D}" srcId="{6DC3D2FA-3EB0-43B6-A30B-A1920A0ACD40}" destId="{8D96B5D5-AACD-40A7-BCDD-908362978FE5}" srcOrd="2" destOrd="0" parTransId="{67D9A1A0-C54C-475A-8F78-372E2AA103A8}" sibTransId="{5A2CBA62-C85A-4D10-A091-0A6BC333780D}"/>
    <dgm:cxn modelId="{C709E4AA-2FDF-496A-B1AA-7695435D4347}" type="presOf" srcId="{F23DBD65-19BB-4D5B-A031-3E4032E59342}" destId="{BF1038C3-F9FD-4854-9A7A-840676E150EB}" srcOrd="0" destOrd="0" presId="urn:microsoft.com/office/officeart/2005/8/layout/hList6"/>
    <dgm:cxn modelId="{B9E1908D-39CE-4B4F-8AD2-44606ECD6AD1}" type="presOf" srcId="{851B49B1-37C7-4049-AB57-228CB12E1BAB}" destId="{D638FF31-92F9-496A-96C9-C4CDAFF2629F}" srcOrd="0" destOrd="0" presId="urn:microsoft.com/office/officeart/2005/8/layout/hList6"/>
    <dgm:cxn modelId="{DE7573C0-42AD-4D65-B013-2FCF910D6DF9}" srcId="{6DC3D2FA-3EB0-43B6-A30B-A1920A0ACD40}" destId="{7A0D2ABF-5C80-4B0D-A0C3-6F955F92B3AD}" srcOrd="1" destOrd="0" parTransId="{D30F3ECF-7A91-4D13-BDA0-E8E5730FF39F}" sibTransId="{A9CB93A0-D73C-42BA-B8FA-0391B0A15398}"/>
    <dgm:cxn modelId="{5C7C5334-7A12-41FB-A90D-2D04F2BB7BA3}" srcId="{6DC3D2FA-3EB0-43B6-A30B-A1920A0ACD40}" destId="{F23DBD65-19BB-4D5B-A031-3E4032E59342}" srcOrd="3" destOrd="0" parTransId="{5A46B06F-DB66-4F0A-912D-552BC67D5664}" sibTransId="{6ECCDE78-5CB6-4A3F-90D7-967E7A34B430}"/>
    <dgm:cxn modelId="{1AACD2C7-324E-4E7C-A882-ECB56AD229F1}" type="presParOf" srcId="{8A82F504-83AB-4C14-8716-4D7278E8E87E}" destId="{D638FF31-92F9-496A-96C9-C4CDAFF2629F}" srcOrd="0" destOrd="0" presId="urn:microsoft.com/office/officeart/2005/8/layout/hList6"/>
    <dgm:cxn modelId="{6103DDC6-0992-4B41-8C93-2374A9A2534F}" type="presParOf" srcId="{8A82F504-83AB-4C14-8716-4D7278E8E87E}" destId="{E5FFFE48-C1CB-4B80-A011-45647992078D}" srcOrd="1" destOrd="0" presId="urn:microsoft.com/office/officeart/2005/8/layout/hList6"/>
    <dgm:cxn modelId="{EB6159D2-DE10-46B2-8242-11B232F9D1E6}" type="presParOf" srcId="{8A82F504-83AB-4C14-8716-4D7278E8E87E}" destId="{41ED6FD9-D350-4B06-A43B-B72502D380C1}" srcOrd="2" destOrd="0" presId="urn:microsoft.com/office/officeart/2005/8/layout/hList6"/>
    <dgm:cxn modelId="{93DF1AB7-6B2E-4901-ADA1-3C6EC7CB4819}" type="presParOf" srcId="{8A82F504-83AB-4C14-8716-4D7278E8E87E}" destId="{656009F3-D531-46FB-8327-13FEC22F1D33}" srcOrd="3" destOrd="0" presId="urn:microsoft.com/office/officeart/2005/8/layout/hList6"/>
    <dgm:cxn modelId="{B935C726-468B-457F-9F51-18250892CC07}" type="presParOf" srcId="{8A82F504-83AB-4C14-8716-4D7278E8E87E}" destId="{4BAB5C8E-FCDC-45EE-A270-F5CBFBE68B22}" srcOrd="4" destOrd="0" presId="urn:microsoft.com/office/officeart/2005/8/layout/hList6"/>
    <dgm:cxn modelId="{CD225FD4-ED6C-41BA-80A4-1A41BA4777E4}" type="presParOf" srcId="{8A82F504-83AB-4C14-8716-4D7278E8E87E}" destId="{B7C5AC2C-6C6D-45B6-B9B4-1B838432136A}" srcOrd="5" destOrd="0" presId="urn:microsoft.com/office/officeart/2005/8/layout/hList6"/>
    <dgm:cxn modelId="{1540E099-25B8-44FB-973A-E4FC9CEA47AE}" type="presParOf" srcId="{8A82F504-83AB-4C14-8716-4D7278E8E87E}" destId="{BF1038C3-F9FD-4854-9A7A-840676E150EB}" srcOrd="6" destOrd="0" presId="urn:microsoft.com/office/officeart/2005/8/layout/hList6"/>
    <dgm:cxn modelId="{92A3810D-459E-438C-8BE2-6055148847FE}" type="presParOf" srcId="{8A82F504-83AB-4C14-8716-4D7278E8E87E}" destId="{A953E6EA-68DC-4FA5-B077-578129C03405}" srcOrd="7" destOrd="0" presId="urn:microsoft.com/office/officeart/2005/8/layout/hList6"/>
    <dgm:cxn modelId="{BF64610A-A540-4F60-9198-92A4AC94F5D9}" type="presParOf" srcId="{8A82F504-83AB-4C14-8716-4D7278E8E87E}" destId="{F7CFBFB6-1312-4210-99B3-5D81C779B2A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9DCC3-A6AF-4F93-85F2-AB575E43E55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680AF70-AEB3-4E68-BE56-9F9AE1617DF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smtClean="0"/>
            <a:t>Each House to prepare a DPR along with Gap Analysis of Information Technology Assets and manpower requirement.</a:t>
          </a:r>
          <a:endParaRPr lang="en-IN" sz="1600" dirty="0"/>
        </a:p>
      </dgm:t>
    </dgm:pt>
    <dgm:pt modelId="{62B60980-2471-46BE-B810-2E7A0FFCAE0B}" type="parTrans" cxnId="{7F0B8894-7B94-4C38-A29D-0F8A17E0366D}">
      <dgm:prSet/>
      <dgm:spPr/>
      <dgm:t>
        <a:bodyPr/>
        <a:lstStyle/>
        <a:p>
          <a:pPr>
            <a:lnSpc>
              <a:spcPct val="150000"/>
            </a:lnSpc>
          </a:pPr>
          <a:endParaRPr lang="en-IN" sz="1400"/>
        </a:p>
      </dgm:t>
    </dgm:pt>
    <dgm:pt modelId="{BE8C424A-E1D1-4FC0-9A61-BE2A98C3DA51}" type="sibTrans" cxnId="{7F0B8894-7B94-4C38-A29D-0F8A17E0366D}">
      <dgm:prSet/>
      <dgm:spPr/>
      <dgm:t>
        <a:bodyPr/>
        <a:lstStyle/>
        <a:p>
          <a:pPr>
            <a:lnSpc>
              <a:spcPct val="150000"/>
            </a:lnSpc>
          </a:pPr>
          <a:endParaRPr lang="en-IN" sz="1400"/>
        </a:p>
      </dgm:t>
    </dgm:pt>
    <dgm:pt modelId="{C6103631-0CD8-48E3-BD28-2E5E2BE9A1D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smtClean="0"/>
            <a:t>DPR shall be scrutinized by IT Department / State Government in all respects including. </a:t>
          </a:r>
          <a:endParaRPr lang="en-IN" sz="1600" dirty="0"/>
        </a:p>
      </dgm:t>
    </dgm:pt>
    <dgm:pt modelId="{AA084465-8506-4ACB-87C5-C8D2F4B89E4C}" type="parTrans" cxnId="{143F12E4-3DB9-469B-B3A8-341D90E49A6A}">
      <dgm:prSet/>
      <dgm:spPr/>
      <dgm:t>
        <a:bodyPr/>
        <a:lstStyle/>
        <a:p>
          <a:pPr>
            <a:lnSpc>
              <a:spcPct val="150000"/>
            </a:lnSpc>
          </a:pPr>
          <a:endParaRPr lang="en-IN" sz="1400"/>
        </a:p>
      </dgm:t>
    </dgm:pt>
    <dgm:pt modelId="{4778065E-EFCB-45E2-BCF8-A66E1B850E50}" type="sibTrans" cxnId="{143F12E4-3DB9-469B-B3A8-341D90E49A6A}">
      <dgm:prSet/>
      <dgm:spPr/>
      <dgm:t>
        <a:bodyPr/>
        <a:lstStyle/>
        <a:p>
          <a:pPr>
            <a:lnSpc>
              <a:spcPct val="150000"/>
            </a:lnSpc>
          </a:pPr>
          <a:endParaRPr lang="en-IN" sz="1400"/>
        </a:p>
      </dgm:t>
    </dgm:pt>
    <dgm:pt modelId="{3D7D21DF-5AF5-4C7E-A112-5A64D4E1DD4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smtClean="0"/>
            <a:t> Approval of DPR by SPMU cum </a:t>
          </a:r>
          <a:r>
            <a:rPr lang="en-US" sz="1600" dirty="0" err="1" smtClean="0"/>
            <a:t>NeVA</a:t>
          </a:r>
          <a:r>
            <a:rPr lang="en-US" sz="1600" dirty="0" smtClean="0"/>
            <a:t> Implementation Committee with recommendation for funding by MPA, GOI</a:t>
          </a:r>
          <a:endParaRPr lang="en-IN" sz="1600" dirty="0"/>
        </a:p>
      </dgm:t>
    </dgm:pt>
    <dgm:pt modelId="{D71DDF31-89C8-4302-8041-05517B7173FF}" type="parTrans" cxnId="{D826F256-B853-44B1-9E35-F39CF75CA3CC}">
      <dgm:prSet/>
      <dgm:spPr/>
      <dgm:t>
        <a:bodyPr/>
        <a:lstStyle/>
        <a:p>
          <a:pPr>
            <a:lnSpc>
              <a:spcPct val="150000"/>
            </a:lnSpc>
          </a:pPr>
          <a:endParaRPr lang="en-IN" sz="1400"/>
        </a:p>
      </dgm:t>
    </dgm:pt>
    <dgm:pt modelId="{FA1CA3BF-689C-48B5-8432-9429EE7073B9}" type="sibTrans" cxnId="{D826F256-B853-44B1-9E35-F39CF75CA3CC}">
      <dgm:prSet/>
      <dgm:spPr/>
      <dgm:t>
        <a:bodyPr/>
        <a:lstStyle/>
        <a:p>
          <a:pPr>
            <a:lnSpc>
              <a:spcPct val="150000"/>
            </a:lnSpc>
          </a:pPr>
          <a:endParaRPr lang="en-IN" sz="1400"/>
        </a:p>
      </dgm:t>
    </dgm:pt>
    <dgm:pt modelId="{ABA91ACF-BECA-4DF2-8F6F-188761FF6612}" type="pres">
      <dgm:prSet presAssocID="{E3B9DCC3-A6AF-4F93-85F2-AB575E43E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869E596-54E3-48E4-9FC5-B6AE3715FBD4}" type="pres">
      <dgm:prSet presAssocID="{A680AF70-AEB3-4E68-BE56-9F9AE1617D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A754AD-D03A-4EB9-BD36-BFA80F5A6423}" type="pres">
      <dgm:prSet presAssocID="{BE8C424A-E1D1-4FC0-9A61-BE2A98C3DA51}" presName="spacer" presStyleCnt="0"/>
      <dgm:spPr/>
    </dgm:pt>
    <dgm:pt modelId="{78F83801-38DC-4806-BBB2-65842BB0BF7C}" type="pres">
      <dgm:prSet presAssocID="{C6103631-0CD8-48E3-BD28-2E5E2BE9A1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ADD8CA-D207-4626-8F09-CCADCC2FC505}" type="pres">
      <dgm:prSet presAssocID="{4778065E-EFCB-45E2-BCF8-A66E1B850E50}" presName="spacer" presStyleCnt="0"/>
      <dgm:spPr/>
    </dgm:pt>
    <dgm:pt modelId="{765B2932-CD03-4FEF-BD3B-538C17640E3E}" type="pres">
      <dgm:prSet presAssocID="{3D7D21DF-5AF5-4C7E-A112-5A64D4E1DD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267BEF-C335-4F14-BFA5-74B310CCDD10}" type="presOf" srcId="{A680AF70-AEB3-4E68-BE56-9F9AE1617DF1}" destId="{5869E596-54E3-48E4-9FC5-B6AE3715FBD4}" srcOrd="0" destOrd="0" presId="urn:microsoft.com/office/officeart/2005/8/layout/vList2"/>
    <dgm:cxn modelId="{BD6D95DC-B5ED-43AE-8CA6-5C54A24327E6}" type="presOf" srcId="{E3B9DCC3-A6AF-4F93-85F2-AB575E43E555}" destId="{ABA91ACF-BECA-4DF2-8F6F-188761FF6612}" srcOrd="0" destOrd="0" presId="urn:microsoft.com/office/officeart/2005/8/layout/vList2"/>
    <dgm:cxn modelId="{7F0B8894-7B94-4C38-A29D-0F8A17E0366D}" srcId="{E3B9DCC3-A6AF-4F93-85F2-AB575E43E555}" destId="{A680AF70-AEB3-4E68-BE56-9F9AE1617DF1}" srcOrd="0" destOrd="0" parTransId="{62B60980-2471-46BE-B810-2E7A0FFCAE0B}" sibTransId="{BE8C424A-E1D1-4FC0-9A61-BE2A98C3DA51}"/>
    <dgm:cxn modelId="{143F12E4-3DB9-469B-B3A8-341D90E49A6A}" srcId="{E3B9DCC3-A6AF-4F93-85F2-AB575E43E555}" destId="{C6103631-0CD8-48E3-BD28-2E5E2BE9A1DC}" srcOrd="1" destOrd="0" parTransId="{AA084465-8506-4ACB-87C5-C8D2F4B89E4C}" sibTransId="{4778065E-EFCB-45E2-BCF8-A66E1B850E50}"/>
    <dgm:cxn modelId="{D48D3DA4-2057-4AD6-8022-EC2F43DD33E4}" type="presOf" srcId="{3D7D21DF-5AF5-4C7E-A112-5A64D4E1DD4F}" destId="{765B2932-CD03-4FEF-BD3B-538C17640E3E}" srcOrd="0" destOrd="0" presId="urn:microsoft.com/office/officeart/2005/8/layout/vList2"/>
    <dgm:cxn modelId="{D826F256-B853-44B1-9E35-F39CF75CA3CC}" srcId="{E3B9DCC3-A6AF-4F93-85F2-AB575E43E555}" destId="{3D7D21DF-5AF5-4C7E-A112-5A64D4E1DD4F}" srcOrd="2" destOrd="0" parTransId="{D71DDF31-89C8-4302-8041-05517B7173FF}" sibTransId="{FA1CA3BF-689C-48B5-8432-9429EE7073B9}"/>
    <dgm:cxn modelId="{50C17A81-C4D6-4BC2-A891-869B176CC351}" type="presOf" srcId="{C6103631-0CD8-48E3-BD28-2E5E2BE9A1DC}" destId="{78F83801-38DC-4806-BBB2-65842BB0BF7C}" srcOrd="0" destOrd="0" presId="urn:microsoft.com/office/officeart/2005/8/layout/vList2"/>
    <dgm:cxn modelId="{AD2FD0F4-C225-4DC8-BADE-704ACD1F2198}" type="presParOf" srcId="{ABA91ACF-BECA-4DF2-8F6F-188761FF6612}" destId="{5869E596-54E3-48E4-9FC5-B6AE3715FBD4}" srcOrd="0" destOrd="0" presId="urn:microsoft.com/office/officeart/2005/8/layout/vList2"/>
    <dgm:cxn modelId="{E66F8D03-8023-4F12-8AD4-E232933B4CA4}" type="presParOf" srcId="{ABA91ACF-BECA-4DF2-8F6F-188761FF6612}" destId="{85A754AD-D03A-4EB9-BD36-BFA80F5A6423}" srcOrd="1" destOrd="0" presId="urn:microsoft.com/office/officeart/2005/8/layout/vList2"/>
    <dgm:cxn modelId="{1D61349B-7E11-462D-B521-7A14DCDE2D74}" type="presParOf" srcId="{ABA91ACF-BECA-4DF2-8F6F-188761FF6612}" destId="{78F83801-38DC-4806-BBB2-65842BB0BF7C}" srcOrd="2" destOrd="0" presId="urn:microsoft.com/office/officeart/2005/8/layout/vList2"/>
    <dgm:cxn modelId="{25E2DD86-D1F4-4343-A063-2D894DE50390}" type="presParOf" srcId="{ABA91ACF-BECA-4DF2-8F6F-188761FF6612}" destId="{8EADD8CA-D207-4626-8F09-CCADCC2FC505}" srcOrd="3" destOrd="0" presId="urn:microsoft.com/office/officeart/2005/8/layout/vList2"/>
    <dgm:cxn modelId="{6A5EE9F7-FD25-4F4F-98D7-5AD35A692112}" type="presParOf" srcId="{ABA91ACF-BECA-4DF2-8F6F-188761FF6612}" destId="{765B2932-CD03-4FEF-BD3B-538C17640E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9DCC3-A6AF-4F93-85F2-AB575E43E555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680AF70-AEB3-4E68-BE56-9F9AE1617DF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Technical scrutiny of the DPR is done by NIC in all respects including the technical specifications of various gadgets and </a:t>
          </a:r>
          <a:r>
            <a:rPr lang="en-US" sz="1600" dirty="0" err="1" smtClean="0"/>
            <a:t>equipments</a:t>
          </a:r>
          <a:r>
            <a:rPr lang="en-US" sz="1600" dirty="0" smtClean="0"/>
            <a:t>, their adequacy, redundancy etc. </a:t>
          </a:r>
          <a:endParaRPr lang="en-IN" sz="1600" dirty="0"/>
        </a:p>
      </dgm:t>
    </dgm:pt>
    <dgm:pt modelId="{62B60980-2471-46BE-B810-2E7A0FFCAE0B}" type="parTrans" cxnId="{7F0B8894-7B94-4C38-A29D-0F8A17E0366D}">
      <dgm:prSet/>
      <dgm:spPr/>
      <dgm:t>
        <a:bodyPr/>
        <a:lstStyle/>
        <a:p>
          <a:pPr>
            <a:lnSpc>
              <a:spcPct val="100000"/>
            </a:lnSpc>
          </a:pPr>
          <a:endParaRPr lang="en-IN" sz="1400"/>
        </a:p>
      </dgm:t>
    </dgm:pt>
    <dgm:pt modelId="{BE8C424A-E1D1-4FC0-9A61-BE2A98C3DA51}" type="sibTrans" cxnId="{7F0B8894-7B94-4C38-A29D-0F8A17E0366D}">
      <dgm:prSet/>
      <dgm:spPr/>
      <dgm:t>
        <a:bodyPr/>
        <a:lstStyle/>
        <a:p>
          <a:pPr>
            <a:lnSpc>
              <a:spcPct val="100000"/>
            </a:lnSpc>
          </a:pPr>
          <a:endParaRPr lang="en-IN" sz="1400"/>
        </a:p>
      </dgm:t>
    </dgm:pt>
    <dgm:pt modelId="{956E3BED-7002-4736-A71D-C839CD9BE5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Financial appraisal of the proposals is done by </a:t>
          </a:r>
          <a:r>
            <a:rPr lang="en-US" sz="1600" dirty="0" smtClean="0"/>
            <a:t>MPA </a:t>
          </a:r>
          <a:r>
            <a:rPr lang="en-US" sz="1600" dirty="0" smtClean="0"/>
            <a:t>with reference to matching provisions, procurement methods as per guidelines. </a:t>
          </a:r>
          <a:endParaRPr lang="en-IN" sz="1600" dirty="0" smtClean="0"/>
        </a:p>
      </dgm:t>
    </dgm:pt>
    <dgm:pt modelId="{FCEF3168-BA71-43E8-A818-82D3A736B0F6}" type="parTrans" cxnId="{000D2974-F0E8-4741-9DB4-69A3E8CE7F67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827EBC4A-4D23-411B-AF12-8FAADD1A109E}" type="sibTrans" cxnId="{000D2974-F0E8-4741-9DB4-69A3E8CE7F67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4BA845D0-0609-41F9-89DB-57DE444587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The Memorandum for approval of DPR of each House will be placed before Empowered Committee of </a:t>
          </a:r>
          <a:r>
            <a:rPr lang="en-US" sz="1600" dirty="0" err="1" smtClean="0"/>
            <a:t>NeVA</a:t>
          </a:r>
          <a:r>
            <a:rPr lang="en-US" sz="1600" dirty="0" smtClean="0"/>
            <a:t> for sanction along with the report of technical scrutiny and financial appraisal. </a:t>
          </a:r>
          <a:endParaRPr lang="en-IN" sz="1600" dirty="0" smtClean="0"/>
        </a:p>
      </dgm:t>
    </dgm:pt>
    <dgm:pt modelId="{C14EE9ED-7102-4FC7-97C7-5F9C0CEAFA4D}" type="parTrans" cxnId="{76599A2D-31A9-4B49-83C8-2ED0F07CA0B4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61046A31-49F9-43A9-9C54-7E5923DAD16B}" type="sibTrans" cxnId="{76599A2D-31A9-4B49-83C8-2ED0F07CA0B4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8312F0EB-315B-4BC1-9F0E-28791C4AE3B8}" type="pres">
      <dgm:prSet presAssocID="{E3B9DCC3-A6AF-4F93-85F2-AB575E43E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5599CCF-0AA4-44BB-91BC-EBA4D1B35FC6}" type="pres">
      <dgm:prSet presAssocID="{4BA845D0-0609-41F9-89DB-57DE4445870E}" presName="boxAndChildren" presStyleCnt="0"/>
      <dgm:spPr/>
    </dgm:pt>
    <dgm:pt modelId="{BCE75018-4ACE-4809-A640-537D74E222E9}" type="pres">
      <dgm:prSet presAssocID="{4BA845D0-0609-41F9-89DB-57DE4445870E}" presName="parentTextBox" presStyleLbl="node1" presStyleIdx="0" presStyleCnt="3"/>
      <dgm:spPr/>
      <dgm:t>
        <a:bodyPr/>
        <a:lstStyle/>
        <a:p>
          <a:endParaRPr lang="en-IN"/>
        </a:p>
      </dgm:t>
    </dgm:pt>
    <dgm:pt modelId="{FB0795C0-495B-484F-9CA9-525906D9543E}" type="pres">
      <dgm:prSet presAssocID="{827EBC4A-4D23-411B-AF12-8FAADD1A109E}" presName="sp" presStyleCnt="0"/>
      <dgm:spPr/>
    </dgm:pt>
    <dgm:pt modelId="{173DBD3D-BC7B-4D07-9C3A-0862F92CC811}" type="pres">
      <dgm:prSet presAssocID="{956E3BED-7002-4736-A71D-C839CD9BE5DF}" presName="arrowAndChildren" presStyleCnt="0"/>
      <dgm:spPr/>
    </dgm:pt>
    <dgm:pt modelId="{48C521E9-82B5-422C-841D-ACBE9CB69AD7}" type="pres">
      <dgm:prSet presAssocID="{956E3BED-7002-4736-A71D-C839CD9BE5DF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388B82AB-0B71-4F9A-ACEC-29BB3E60BD32}" type="pres">
      <dgm:prSet presAssocID="{BE8C424A-E1D1-4FC0-9A61-BE2A98C3DA51}" presName="sp" presStyleCnt="0"/>
      <dgm:spPr/>
    </dgm:pt>
    <dgm:pt modelId="{9B530374-3933-4F96-8D1F-76F97B4DE9BF}" type="pres">
      <dgm:prSet presAssocID="{A680AF70-AEB3-4E68-BE56-9F9AE1617DF1}" presName="arrowAndChildren" presStyleCnt="0"/>
      <dgm:spPr/>
    </dgm:pt>
    <dgm:pt modelId="{26DB5D9F-7015-440B-B3AB-62D465896AB1}" type="pres">
      <dgm:prSet presAssocID="{A680AF70-AEB3-4E68-BE56-9F9AE1617DF1}" presName="parentTextArrow" presStyleLbl="node1" presStyleIdx="2" presStyleCnt="3"/>
      <dgm:spPr/>
      <dgm:t>
        <a:bodyPr/>
        <a:lstStyle/>
        <a:p>
          <a:endParaRPr lang="en-IN"/>
        </a:p>
      </dgm:t>
    </dgm:pt>
  </dgm:ptLst>
  <dgm:cxnLst>
    <dgm:cxn modelId="{FA334584-477D-473F-A800-80B706BAE0FE}" type="presOf" srcId="{E3B9DCC3-A6AF-4F93-85F2-AB575E43E555}" destId="{8312F0EB-315B-4BC1-9F0E-28791C4AE3B8}" srcOrd="0" destOrd="0" presId="urn:microsoft.com/office/officeart/2005/8/layout/process4"/>
    <dgm:cxn modelId="{76599A2D-31A9-4B49-83C8-2ED0F07CA0B4}" srcId="{E3B9DCC3-A6AF-4F93-85F2-AB575E43E555}" destId="{4BA845D0-0609-41F9-89DB-57DE4445870E}" srcOrd="2" destOrd="0" parTransId="{C14EE9ED-7102-4FC7-97C7-5F9C0CEAFA4D}" sibTransId="{61046A31-49F9-43A9-9C54-7E5923DAD16B}"/>
    <dgm:cxn modelId="{000D2974-F0E8-4741-9DB4-69A3E8CE7F67}" srcId="{E3B9DCC3-A6AF-4F93-85F2-AB575E43E555}" destId="{956E3BED-7002-4736-A71D-C839CD9BE5DF}" srcOrd="1" destOrd="0" parTransId="{FCEF3168-BA71-43E8-A818-82D3A736B0F6}" sibTransId="{827EBC4A-4D23-411B-AF12-8FAADD1A109E}"/>
    <dgm:cxn modelId="{340BD866-DD76-4565-94EB-12692C116607}" type="presOf" srcId="{A680AF70-AEB3-4E68-BE56-9F9AE1617DF1}" destId="{26DB5D9F-7015-440B-B3AB-62D465896AB1}" srcOrd="0" destOrd="0" presId="urn:microsoft.com/office/officeart/2005/8/layout/process4"/>
    <dgm:cxn modelId="{7F0B8894-7B94-4C38-A29D-0F8A17E0366D}" srcId="{E3B9DCC3-A6AF-4F93-85F2-AB575E43E555}" destId="{A680AF70-AEB3-4E68-BE56-9F9AE1617DF1}" srcOrd="0" destOrd="0" parTransId="{62B60980-2471-46BE-B810-2E7A0FFCAE0B}" sibTransId="{BE8C424A-E1D1-4FC0-9A61-BE2A98C3DA51}"/>
    <dgm:cxn modelId="{13E32F79-DD89-4A66-96C7-74CC7136002A}" type="presOf" srcId="{4BA845D0-0609-41F9-89DB-57DE4445870E}" destId="{BCE75018-4ACE-4809-A640-537D74E222E9}" srcOrd="0" destOrd="0" presId="urn:microsoft.com/office/officeart/2005/8/layout/process4"/>
    <dgm:cxn modelId="{C7FD787C-3A82-48BC-9770-2E09CF97154D}" type="presOf" srcId="{956E3BED-7002-4736-A71D-C839CD9BE5DF}" destId="{48C521E9-82B5-422C-841D-ACBE9CB69AD7}" srcOrd="0" destOrd="0" presId="urn:microsoft.com/office/officeart/2005/8/layout/process4"/>
    <dgm:cxn modelId="{71732C91-6056-4920-8135-6D2BBA1ED0EB}" type="presParOf" srcId="{8312F0EB-315B-4BC1-9F0E-28791C4AE3B8}" destId="{15599CCF-0AA4-44BB-91BC-EBA4D1B35FC6}" srcOrd="0" destOrd="0" presId="urn:microsoft.com/office/officeart/2005/8/layout/process4"/>
    <dgm:cxn modelId="{FB976B10-EC63-4818-8693-747386A1D95D}" type="presParOf" srcId="{15599CCF-0AA4-44BB-91BC-EBA4D1B35FC6}" destId="{BCE75018-4ACE-4809-A640-537D74E222E9}" srcOrd="0" destOrd="0" presId="urn:microsoft.com/office/officeart/2005/8/layout/process4"/>
    <dgm:cxn modelId="{BA2C300C-4FFA-4CE9-9323-A4D5C678D6DD}" type="presParOf" srcId="{8312F0EB-315B-4BC1-9F0E-28791C4AE3B8}" destId="{FB0795C0-495B-484F-9CA9-525906D9543E}" srcOrd="1" destOrd="0" presId="urn:microsoft.com/office/officeart/2005/8/layout/process4"/>
    <dgm:cxn modelId="{FA685BC3-860E-4850-BA2C-51E1FA118370}" type="presParOf" srcId="{8312F0EB-315B-4BC1-9F0E-28791C4AE3B8}" destId="{173DBD3D-BC7B-4D07-9C3A-0862F92CC811}" srcOrd="2" destOrd="0" presId="urn:microsoft.com/office/officeart/2005/8/layout/process4"/>
    <dgm:cxn modelId="{2E2DE0B3-D335-4C0F-A191-DE5E7FCC6FD7}" type="presParOf" srcId="{173DBD3D-BC7B-4D07-9C3A-0862F92CC811}" destId="{48C521E9-82B5-422C-841D-ACBE9CB69AD7}" srcOrd="0" destOrd="0" presId="urn:microsoft.com/office/officeart/2005/8/layout/process4"/>
    <dgm:cxn modelId="{33671612-01FA-4A77-9004-74DE3B081CCE}" type="presParOf" srcId="{8312F0EB-315B-4BC1-9F0E-28791C4AE3B8}" destId="{388B82AB-0B71-4F9A-ACEC-29BB3E60BD32}" srcOrd="3" destOrd="0" presId="urn:microsoft.com/office/officeart/2005/8/layout/process4"/>
    <dgm:cxn modelId="{0F336827-9B1B-429C-A658-1E0F318997A3}" type="presParOf" srcId="{8312F0EB-315B-4BC1-9F0E-28791C4AE3B8}" destId="{9B530374-3933-4F96-8D1F-76F97B4DE9BF}" srcOrd="4" destOrd="0" presId="urn:microsoft.com/office/officeart/2005/8/layout/process4"/>
    <dgm:cxn modelId="{59F68725-E055-4564-BFFF-01079EC6DE43}" type="presParOf" srcId="{9B530374-3933-4F96-8D1F-76F97B4DE9BF}" destId="{26DB5D9F-7015-440B-B3AB-62D465896A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22EBB-6D76-4FA8-A0DE-4E4F2CE93D0E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55AACC6-BD14-487A-ABFC-A85941E6291E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700" dirty="0" smtClean="0">
              <a:latin typeface="Calibri" panose="020F0502020204030204" pitchFamily="34" charset="0"/>
              <a:cs typeface="Calibri" panose="020F0502020204030204" pitchFamily="34" charset="0"/>
            </a:rPr>
            <a:t>Each Legislature can hire </a:t>
          </a:r>
          <a:r>
            <a:rPr lang="en-US" sz="1700" dirty="0" err="1" smtClean="0">
              <a:latin typeface="Calibri" panose="020F0502020204030204" pitchFamily="34" charset="0"/>
              <a:cs typeface="Calibri" panose="020F0502020204030204" pitchFamily="34" charset="0"/>
            </a:rPr>
            <a:t>upto</a:t>
          </a:r>
          <a:r>
            <a:rPr lang="en-US" sz="1700" dirty="0" smtClean="0">
              <a:latin typeface="Calibri" panose="020F0502020204030204" pitchFamily="34" charset="0"/>
              <a:cs typeface="Calibri" panose="020F0502020204030204" pitchFamily="34" charset="0"/>
            </a:rPr>
            <a:t> 20 or 30 manpower, as the case may be, to work on </a:t>
          </a:r>
          <a:r>
            <a:rPr lang="en-US" sz="17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700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 .</a:t>
          </a:r>
          <a:endParaRPr lang="en-IN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207AC-3DD3-44B6-AD45-B3649A27E2D4}" type="parTrans" cxnId="{36541376-D34F-4577-B66C-7A8A447D72DE}">
      <dgm:prSet/>
      <dgm:spPr/>
      <dgm:t>
        <a:bodyPr/>
        <a:lstStyle/>
        <a:p>
          <a:pPr algn="l">
            <a:lnSpc>
              <a:spcPct val="100000"/>
            </a:lnSpc>
          </a:pPr>
          <a:endParaRPr lang="en-IN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E4714F-417B-4CF7-8A42-837DA53E8B24}" type="sibTrans" cxnId="{36541376-D34F-4577-B66C-7A8A447D72DE}">
      <dgm:prSet/>
      <dgm:spPr/>
      <dgm:t>
        <a:bodyPr/>
        <a:lstStyle/>
        <a:p>
          <a:pPr algn="l">
            <a:lnSpc>
              <a:spcPct val="100000"/>
            </a:lnSpc>
          </a:pPr>
          <a:endParaRPr lang="en-IN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C042FB-FFA8-4702-A0DA-376FC9ECDE3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700" dirty="0" smtClean="0">
              <a:latin typeface="Calibri" panose="020F0502020204030204" pitchFamily="34" charset="0"/>
              <a:cs typeface="Calibri" panose="020F0502020204030204" pitchFamily="34" charset="0"/>
            </a:rPr>
            <a:t>Manpower can be hired from </a:t>
          </a:r>
          <a:r>
            <a:rPr lang="en-US" sz="1700" dirty="0" err="1" smtClean="0">
              <a:latin typeface="Calibri" panose="020F0502020204030204" pitchFamily="34" charset="0"/>
              <a:cs typeface="Calibri" panose="020F0502020204030204" pitchFamily="34" charset="0"/>
            </a:rPr>
            <a:t>GeM</a:t>
          </a:r>
          <a:r>
            <a:rPr lang="en-US" sz="1700" dirty="0" smtClean="0">
              <a:latin typeface="Calibri" panose="020F0502020204030204" pitchFamily="34" charset="0"/>
              <a:cs typeface="Calibri" panose="020F0502020204030204" pitchFamily="34" charset="0"/>
            </a:rPr>
            <a:t> or NICSI .</a:t>
          </a:r>
        </a:p>
      </dgm:t>
    </dgm:pt>
    <dgm:pt modelId="{B8B19395-75B9-4F83-A0BE-5352E4122954}" type="parTrans" cxnId="{CE597AF0-9495-472E-BE72-96861AC2D0E0}">
      <dgm:prSet/>
      <dgm:spPr/>
      <dgm:t>
        <a:bodyPr/>
        <a:lstStyle/>
        <a:p>
          <a:pPr algn="l">
            <a:lnSpc>
              <a:spcPct val="100000"/>
            </a:lnSpc>
          </a:pPr>
          <a:endParaRPr lang="en-IN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788BA0-4F20-4717-AE49-11BA1DDB8DE0}" type="sibTrans" cxnId="{CE597AF0-9495-472E-BE72-96861AC2D0E0}">
      <dgm:prSet/>
      <dgm:spPr/>
      <dgm:t>
        <a:bodyPr/>
        <a:lstStyle/>
        <a:p>
          <a:pPr algn="l">
            <a:lnSpc>
              <a:spcPct val="100000"/>
            </a:lnSpc>
          </a:pPr>
          <a:endParaRPr lang="en-IN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8B0E18-2F99-4180-A055-C4D75CD9F71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700" dirty="0" smtClean="0">
              <a:latin typeface="Calibri" panose="020F0502020204030204" pitchFamily="34" charset="0"/>
              <a:cs typeface="Calibri" panose="020F0502020204030204" pitchFamily="34" charset="0"/>
            </a:rPr>
            <a:t>Some or all the manpower so deployed could also be from the existing strength of the Legislature (including non-technical Manpower) .</a:t>
          </a:r>
        </a:p>
      </dgm:t>
    </dgm:pt>
    <dgm:pt modelId="{33DF31E3-3720-47C9-A857-ED8A77F85D7D}" type="parTrans" cxnId="{35FF8748-6D09-441B-A65E-1DF046A92202}">
      <dgm:prSet/>
      <dgm:spPr/>
      <dgm:t>
        <a:bodyPr/>
        <a:lstStyle/>
        <a:p>
          <a:pPr algn="l">
            <a:lnSpc>
              <a:spcPct val="100000"/>
            </a:lnSpc>
          </a:pPr>
          <a:endParaRPr lang="en-IN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530DD3-A5E2-46D4-B02C-7C2F0676A28A}" type="sibTrans" cxnId="{35FF8748-6D09-441B-A65E-1DF046A92202}">
      <dgm:prSet/>
      <dgm:spPr/>
      <dgm:t>
        <a:bodyPr/>
        <a:lstStyle/>
        <a:p>
          <a:pPr algn="l">
            <a:lnSpc>
              <a:spcPct val="100000"/>
            </a:lnSpc>
          </a:pPr>
          <a:endParaRPr lang="en-IN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A5447F-AD87-4C6E-8040-DAFCC3DDD631}" type="pres">
      <dgm:prSet presAssocID="{55422EBB-6D76-4FA8-A0DE-4E4F2CE93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868BC99-0C32-4008-B8A2-0674B2742EFF}" type="pres">
      <dgm:prSet presAssocID="{D55AACC6-BD14-487A-ABFC-A85941E6291E}" presName="composite" presStyleCnt="0"/>
      <dgm:spPr/>
    </dgm:pt>
    <dgm:pt modelId="{B23AA682-4933-4A02-8566-C35A0FB1BDAA}" type="pres">
      <dgm:prSet presAssocID="{D55AACC6-BD14-487A-ABFC-A85941E6291E}" presName="imgShp" presStyleLbl="fgImgPlace1" presStyleIdx="0" presStyleCnt="3"/>
      <dgm:spPr/>
    </dgm:pt>
    <dgm:pt modelId="{DE3CD3C9-E26E-4FF3-8ACE-45BE87E098AE}" type="pres">
      <dgm:prSet presAssocID="{D55AACC6-BD14-487A-ABFC-A85941E629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EE4FF1-9337-4519-9223-07171CACF7A9}" type="pres">
      <dgm:prSet presAssocID="{FDE4714F-417B-4CF7-8A42-837DA53E8B24}" presName="spacing" presStyleCnt="0"/>
      <dgm:spPr/>
    </dgm:pt>
    <dgm:pt modelId="{201C3EE3-1748-4D33-AB3D-5F7244A62E0E}" type="pres">
      <dgm:prSet presAssocID="{03C042FB-FFA8-4702-A0DA-376FC9ECDE30}" presName="composite" presStyleCnt="0"/>
      <dgm:spPr/>
    </dgm:pt>
    <dgm:pt modelId="{C9578C5A-4D2E-499F-84DA-9E9408AAE085}" type="pres">
      <dgm:prSet presAssocID="{03C042FB-FFA8-4702-A0DA-376FC9ECDE30}" presName="imgShp" presStyleLbl="fgImgPlace1" presStyleIdx="1" presStyleCnt="3"/>
      <dgm:spPr/>
    </dgm:pt>
    <dgm:pt modelId="{27CE355B-2EB9-4F17-9421-B1ACC8846E44}" type="pres">
      <dgm:prSet presAssocID="{03C042FB-FFA8-4702-A0DA-376FC9ECDE3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837D02-CC3D-4372-AF49-AC86B7C7D15D}" type="pres">
      <dgm:prSet presAssocID="{5A788BA0-4F20-4717-AE49-11BA1DDB8DE0}" presName="spacing" presStyleCnt="0"/>
      <dgm:spPr/>
    </dgm:pt>
    <dgm:pt modelId="{693AD403-F1DA-499C-BD87-077C0A57AEF7}" type="pres">
      <dgm:prSet presAssocID="{648B0E18-2F99-4180-A055-C4D75CD9F717}" presName="composite" presStyleCnt="0"/>
      <dgm:spPr/>
    </dgm:pt>
    <dgm:pt modelId="{68ADF57F-39FF-4888-9171-83E1FA762F9E}" type="pres">
      <dgm:prSet presAssocID="{648B0E18-2F99-4180-A055-C4D75CD9F717}" presName="imgShp" presStyleLbl="fgImgPlace1" presStyleIdx="2" presStyleCnt="3"/>
      <dgm:spPr/>
    </dgm:pt>
    <dgm:pt modelId="{52093DB6-4D75-4388-89EC-29849214EAD2}" type="pres">
      <dgm:prSet presAssocID="{648B0E18-2F99-4180-A055-C4D75CD9F7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E597AF0-9495-472E-BE72-96861AC2D0E0}" srcId="{55422EBB-6D76-4FA8-A0DE-4E4F2CE93D0E}" destId="{03C042FB-FFA8-4702-A0DA-376FC9ECDE30}" srcOrd="1" destOrd="0" parTransId="{B8B19395-75B9-4F83-A0BE-5352E4122954}" sibTransId="{5A788BA0-4F20-4717-AE49-11BA1DDB8DE0}"/>
    <dgm:cxn modelId="{BCC89BFF-DECF-444F-954D-501063676C1F}" type="presOf" srcId="{03C042FB-FFA8-4702-A0DA-376FC9ECDE30}" destId="{27CE355B-2EB9-4F17-9421-B1ACC8846E44}" srcOrd="0" destOrd="0" presId="urn:microsoft.com/office/officeart/2005/8/layout/vList3#1"/>
    <dgm:cxn modelId="{A02DC127-3C35-4AA9-BFA5-FEB8B61DC51B}" type="presOf" srcId="{D55AACC6-BD14-487A-ABFC-A85941E6291E}" destId="{DE3CD3C9-E26E-4FF3-8ACE-45BE87E098AE}" srcOrd="0" destOrd="0" presId="urn:microsoft.com/office/officeart/2005/8/layout/vList3#1"/>
    <dgm:cxn modelId="{36541376-D34F-4577-B66C-7A8A447D72DE}" srcId="{55422EBB-6D76-4FA8-A0DE-4E4F2CE93D0E}" destId="{D55AACC6-BD14-487A-ABFC-A85941E6291E}" srcOrd="0" destOrd="0" parTransId="{C7A207AC-3DD3-44B6-AD45-B3649A27E2D4}" sibTransId="{FDE4714F-417B-4CF7-8A42-837DA53E8B24}"/>
    <dgm:cxn modelId="{35FF8748-6D09-441B-A65E-1DF046A92202}" srcId="{55422EBB-6D76-4FA8-A0DE-4E4F2CE93D0E}" destId="{648B0E18-2F99-4180-A055-C4D75CD9F717}" srcOrd="2" destOrd="0" parTransId="{33DF31E3-3720-47C9-A857-ED8A77F85D7D}" sibTransId="{01530DD3-A5E2-46D4-B02C-7C2F0676A28A}"/>
    <dgm:cxn modelId="{18CD47FC-F5CF-479F-8656-DC9EC005D5A6}" type="presOf" srcId="{55422EBB-6D76-4FA8-A0DE-4E4F2CE93D0E}" destId="{F7A5447F-AD87-4C6E-8040-DAFCC3DDD631}" srcOrd="0" destOrd="0" presId="urn:microsoft.com/office/officeart/2005/8/layout/vList3#1"/>
    <dgm:cxn modelId="{10FBC713-B08B-4162-8126-BF45E4CFDC59}" type="presOf" srcId="{648B0E18-2F99-4180-A055-C4D75CD9F717}" destId="{52093DB6-4D75-4388-89EC-29849214EAD2}" srcOrd="0" destOrd="0" presId="urn:microsoft.com/office/officeart/2005/8/layout/vList3#1"/>
    <dgm:cxn modelId="{851AA56B-11BC-483A-9A60-03CC141C4756}" type="presParOf" srcId="{F7A5447F-AD87-4C6E-8040-DAFCC3DDD631}" destId="{1868BC99-0C32-4008-B8A2-0674B2742EFF}" srcOrd="0" destOrd="0" presId="urn:microsoft.com/office/officeart/2005/8/layout/vList3#1"/>
    <dgm:cxn modelId="{2C83AC29-06B8-4EF3-9FF3-75815BBE417B}" type="presParOf" srcId="{1868BC99-0C32-4008-B8A2-0674B2742EFF}" destId="{B23AA682-4933-4A02-8566-C35A0FB1BDAA}" srcOrd="0" destOrd="0" presId="urn:microsoft.com/office/officeart/2005/8/layout/vList3#1"/>
    <dgm:cxn modelId="{E860E94F-BC7F-49F5-87BE-90C86B25A092}" type="presParOf" srcId="{1868BC99-0C32-4008-B8A2-0674B2742EFF}" destId="{DE3CD3C9-E26E-4FF3-8ACE-45BE87E098AE}" srcOrd="1" destOrd="0" presId="urn:microsoft.com/office/officeart/2005/8/layout/vList3#1"/>
    <dgm:cxn modelId="{80CB4733-1774-4B3F-A70A-3670BC475E0F}" type="presParOf" srcId="{F7A5447F-AD87-4C6E-8040-DAFCC3DDD631}" destId="{E6EE4FF1-9337-4519-9223-07171CACF7A9}" srcOrd="1" destOrd="0" presId="urn:microsoft.com/office/officeart/2005/8/layout/vList3#1"/>
    <dgm:cxn modelId="{38B339B9-9A65-4A94-90D4-0B833D6BFDFF}" type="presParOf" srcId="{F7A5447F-AD87-4C6E-8040-DAFCC3DDD631}" destId="{201C3EE3-1748-4D33-AB3D-5F7244A62E0E}" srcOrd="2" destOrd="0" presId="urn:microsoft.com/office/officeart/2005/8/layout/vList3#1"/>
    <dgm:cxn modelId="{52FEE464-D3D6-4497-A2EF-086D8B588BD8}" type="presParOf" srcId="{201C3EE3-1748-4D33-AB3D-5F7244A62E0E}" destId="{C9578C5A-4D2E-499F-84DA-9E9408AAE085}" srcOrd="0" destOrd="0" presId="urn:microsoft.com/office/officeart/2005/8/layout/vList3#1"/>
    <dgm:cxn modelId="{3A35EB82-DEC8-45B0-8E0E-899B4E2DB115}" type="presParOf" srcId="{201C3EE3-1748-4D33-AB3D-5F7244A62E0E}" destId="{27CE355B-2EB9-4F17-9421-B1ACC8846E44}" srcOrd="1" destOrd="0" presId="urn:microsoft.com/office/officeart/2005/8/layout/vList3#1"/>
    <dgm:cxn modelId="{3788ADE2-ED45-4B93-83C7-C4970FF6CB3B}" type="presParOf" srcId="{F7A5447F-AD87-4C6E-8040-DAFCC3DDD631}" destId="{DF837D02-CC3D-4372-AF49-AC86B7C7D15D}" srcOrd="3" destOrd="0" presId="urn:microsoft.com/office/officeart/2005/8/layout/vList3#1"/>
    <dgm:cxn modelId="{48C3BBCB-2CD3-4C40-83E7-F0A1973C81DF}" type="presParOf" srcId="{F7A5447F-AD87-4C6E-8040-DAFCC3DDD631}" destId="{693AD403-F1DA-499C-BD87-077C0A57AEF7}" srcOrd="4" destOrd="0" presId="urn:microsoft.com/office/officeart/2005/8/layout/vList3#1"/>
    <dgm:cxn modelId="{8B45ECA3-73D3-4A01-81EB-F97BE953D441}" type="presParOf" srcId="{693AD403-F1DA-499C-BD87-077C0A57AEF7}" destId="{68ADF57F-39FF-4888-9171-83E1FA762F9E}" srcOrd="0" destOrd="0" presId="urn:microsoft.com/office/officeart/2005/8/layout/vList3#1"/>
    <dgm:cxn modelId="{D197A762-5115-401F-BE6E-70A9EBF94E16}" type="presParOf" srcId="{693AD403-F1DA-499C-BD87-077C0A57AEF7}" destId="{52093DB6-4D75-4388-89EC-29849214EAD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7E7C55-F93E-4E7F-B74E-42AE97B718B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38D0B5D-6D83-49DE-9347-95BF7020427B}">
      <dgm:prSet phldrT="[Text]" custT="1"/>
      <dgm:spPr/>
      <dgm:t>
        <a:bodyPr/>
        <a:lstStyle/>
        <a:p>
          <a:r>
            <a:rPr lang="en-US" sz="1800" b="1" dirty="0" err="1" smtClean="0">
              <a:ln/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800" b="1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 Implementation and Support Services</a:t>
          </a:r>
          <a:endParaRPr lang="en-IN" sz="1800" b="1" dirty="0">
            <a:ln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43BD84-6C17-401A-B50E-A00BDAF0212F}" type="parTrans" cxnId="{94302682-236B-4031-BDA1-B7B369CE5E41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4ABFCD-6BD6-44C5-96F3-87D8A64F0305}" type="sibTrans" cxnId="{94302682-236B-4031-BDA1-B7B369CE5E41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C39D33-57F1-4332-970B-680D7FD342DD}">
      <dgm:prSet phldrT="[Text]"/>
      <dgm:spPr/>
      <dgm:t>
        <a:bodyPr/>
        <a:lstStyle/>
        <a:p>
          <a:pPr algn="l"/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Support Services Committee may be formed under SIO for technical support and services. 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1E679C-B6DA-42F2-B049-22948A68D122}" type="parTrans" cxnId="{F44035E6-2D82-4B40-A77D-35C13B561A69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567EEC-A0C8-478C-9123-9291AC8DC28A}" type="sibTrans" cxnId="{F44035E6-2D82-4B40-A77D-35C13B561A69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F08621-9DE1-405A-AE6F-04DA4B1544C0}">
      <dgm:prSet phldrT="[Text]" custT="1"/>
      <dgm:spPr/>
      <dgm:t>
        <a:bodyPr/>
        <a:lstStyle/>
        <a:p>
          <a:r>
            <a:rPr lang="en-US" sz="1800" b="1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DPR &amp; GAP Analysis / Technical Scrutiny of DPR by NIC</a:t>
          </a:r>
          <a:endParaRPr lang="en-IN" sz="1800" b="1" dirty="0">
            <a:ln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52C7A6-EB6D-4A99-9B67-50D75294A1FA}" type="parTrans" cxnId="{42CAA2ED-B2CB-4ED2-A368-D7025670D8AD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AF5283-C2C4-4EF5-B070-353EBF96974D}" type="sibTrans" cxnId="{42CAA2ED-B2CB-4ED2-A368-D7025670D8AD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D76399-1C66-47CD-BD1F-FAC4B89511A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Preparation of DPR &amp; Gap Analysis and manpower requirements. 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2AE3DF-021B-4FDE-BC97-510E09EBD63D}" type="parTrans" cxnId="{CAEE4148-96BB-4C5A-AA9C-A5C74C1A8D92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EA5A85-0FD3-4AD1-A138-FCE07764391E}" type="sibTrans" cxnId="{CAEE4148-96BB-4C5A-AA9C-A5C74C1A8D92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FFA492-4D58-4518-B4CB-BEE1F3D108AF}">
      <dgm:prSet/>
      <dgm:spPr/>
      <dgm:t>
        <a:bodyPr/>
        <a:lstStyle/>
        <a:p>
          <a:pPr algn="just"/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NeVA Co-coordinator for all the activities of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Implementation.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14327A-8692-4E4C-A0A4-963F464C7545}" type="parTrans" cxnId="{E378B0D1-6832-4AA9-AB04-5C1AE5316CB9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B57AE9-7564-4B83-8AA9-069C57196166}" type="sibTrans" cxnId="{E378B0D1-6832-4AA9-AB04-5C1AE5316CB9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319B22-261C-4055-9F96-B3FB418AC70B}">
      <dgm:prSet/>
      <dgm:spPr/>
      <dgm:t>
        <a:bodyPr/>
        <a:lstStyle/>
        <a:p>
          <a:pPr algn="l"/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NIC to ensure implementation of all modules in Legislatures.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5F8098-9597-470C-85A2-CBD66F31615D}" type="parTrans" cxnId="{E349CF74-EA7F-4C31-9FFD-FA3430886AC3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BF334C-8192-4CC8-B930-4163E7BD9557}" type="sibTrans" cxnId="{E349CF74-EA7F-4C31-9FFD-FA3430886AC3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F2E46C-78F2-47E8-AE02-D4FE2362999D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Technical scrutiny of the DPR.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F8C7BE-4870-4B53-BBFB-7FB48210F373}" type="parTrans" cxnId="{24A3F8B7-725A-4D33-9DD5-3483CE62E07E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A488BB-DD59-4ADD-AA76-A287BD34D25A}" type="sibTrans" cxnId="{24A3F8B7-725A-4D33-9DD5-3483CE62E07E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E87CC-EB9D-4E5C-AC1E-EC39E4080D6E}" type="pres">
      <dgm:prSet presAssocID="{557E7C55-F93E-4E7F-B74E-42AE97B718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7878366-7F10-40D1-AC1D-58645DC4007B}" type="pres">
      <dgm:prSet presAssocID="{F38D0B5D-6D83-49DE-9347-95BF7020427B}" presName="parentLin" presStyleCnt="0"/>
      <dgm:spPr/>
    </dgm:pt>
    <dgm:pt modelId="{D17605FB-19DE-48EC-A661-A8130D5B1FA1}" type="pres">
      <dgm:prSet presAssocID="{F38D0B5D-6D83-49DE-9347-95BF7020427B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487983B6-D977-4D66-AA81-1264520BC988}" type="pres">
      <dgm:prSet presAssocID="{F38D0B5D-6D83-49DE-9347-95BF7020427B}" presName="parentText" presStyleLbl="node1" presStyleIdx="0" presStyleCnt="2" custScaleX="10396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C0643F-75D7-4715-B7D7-D02A18DADA21}" type="pres">
      <dgm:prSet presAssocID="{F38D0B5D-6D83-49DE-9347-95BF7020427B}" presName="negativeSpace" presStyleCnt="0"/>
      <dgm:spPr/>
    </dgm:pt>
    <dgm:pt modelId="{C11774DF-CF04-46AE-986F-EFE3040C935A}" type="pres">
      <dgm:prSet presAssocID="{F38D0B5D-6D83-49DE-9347-95BF7020427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B6C3B3-8E57-4851-ADCF-25099D85F9BE}" type="pres">
      <dgm:prSet presAssocID="{EE4ABFCD-6BD6-44C5-96F3-87D8A64F0305}" presName="spaceBetweenRectangles" presStyleCnt="0"/>
      <dgm:spPr/>
    </dgm:pt>
    <dgm:pt modelId="{B12128DA-12A2-437F-9511-53B6510BBDE9}" type="pres">
      <dgm:prSet presAssocID="{8EF08621-9DE1-405A-AE6F-04DA4B1544C0}" presName="parentLin" presStyleCnt="0"/>
      <dgm:spPr/>
    </dgm:pt>
    <dgm:pt modelId="{88AA2D76-258B-4114-B26F-27724013A592}" type="pres">
      <dgm:prSet presAssocID="{8EF08621-9DE1-405A-AE6F-04DA4B1544C0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A542CC9F-F713-43B1-9274-8230CA60D404}" type="pres">
      <dgm:prSet presAssocID="{8EF08621-9DE1-405A-AE6F-04DA4B1544C0}" presName="parentText" presStyleLbl="node1" presStyleIdx="1" presStyleCnt="2" custScaleX="10396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562002-50A9-41DB-B3EC-F9E9669730EB}" type="pres">
      <dgm:prSet presAssocID="{8EF08621-9DE1-405A-AE6F-04DA4B1544C0}" presName="negativeSpace" presStyleCnt="0"/>
      <dgm:spPr/>
    </dgm:pt>
    <dgm:pt modelId="{8CE46EB1-B5EE-4AE7-A3FA-E47B2C77851B}" type="pres">
      <dgm:prSet presAssocID="{8EF08621-9DE1-405A-AE6F-04DA4B1544C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4302682-236B-4031-BDA1-B7B369CE5E41}" srcId="{557E7C55-F93E-4E7F-B74E-42AE97B718B2}" destId="{F38D0B5D-6D83-49DE-9347-95BF7020427B}" srcOrd="0" destOrd="0" parTransId="{7743BD84-6C17-401A-B50E-A00BDAF0212F}" sibTransId="{EE4ABFCD-6BD6-44C5-96F3-87D8A64F0305}"/>
    <dgm:cxn modelId="{24A3F8B7-725A-4D33-9DD5-3483CE62E07E}" srcId="{8EF08621-9DE1-405A-AE6F-04DA4B1544C0}" destId="{76F2E46C-78F2-47E8-AE02-D4FE2362999D}" srcOrd="1" destOrd="0" parTransId="{43F8C7BE-4870-4B53-BBFB-7FB48210F373}" sibTransId="{11A488BB-DD59-4ADD-AA76-A287BD34D25A}"/>
    <dgm:cxn modelId="{676D9C14-087C-452A-A22F-40600CEF9054}" type="presOf" srcId="{F3319B22-261C-4055-9F96-B3FB418AC70B}" destId="{C11774DF-CF04-46AE-986F-EFE3040C935A}" srcOrd="0" destOrd="2" presId="urn:microsoft.com/office/officeart/2005/8/layout/list1"/>
    <dgm:cxn modelId="{522366D4-C7AB-40DF-BA00-00C09FC6C9DF}" type="presOf" srcId="{F38D0B5D-6D83-49DE-9347-95BF7020427B}" destId="{487983B6-D977-4D66-AA81-1264520BC988}" srcOrd="1" destOrd="0" presId="urn:microsoft.com/office/officeart/2005/8/layout/list1"/>
    <dgm:cxn modelId="{CAEE4148-96BB-4C5A-AA9C-A5C74C1A8D92}" srcId="{8EF08621-9DE1-405A-AE6F-04DA4B1544C0}" destId="{FBD76399-1C66-47CD-BD1F-FAC4B89511AD}" srcOrd="0" destOrd="0" parTransId="{1C2AE3DF-021B-4FDE-BC97-510E09EBD63D}" sibTransId="{39EA5A85-0FD3-4AD1-A138-FCE07764391E}"/>
    <dgm:cxn modelId="{A5DE2A61-CF6C-4BDC-ABBD-508EE7F1236A}" type="presOf" srcId="{33FFA492-4D58-4518-B4CB-BEE1F3D108AF}" destId="{C11774DF-CF04-46AE-986F-EFE3040C935A}" srcOrd="0" destOrd="1" presId="urn:microsoft.com/office/officeart/2005/8/layout/list1"/>
    <dgm:cxn modelId="{5B0CD935-487B-44AB-8875-57FF47AF1E9E}" type="presOf" srcId="{76F2E46C-78F2-47E8-AE02-D4FE2362999D}" destId="{8CE46EB1-B5EE-4AE7-A3FA-E47B2C77851B}" srcOrd="0" destOrd="1" presId="urn:microsoft.com/office/officeart/2005/8/layout/list1"/>
    <dgm:cxn modelId="{F44035E6-2D82-4B40-A77D-35C13B561A69}" srcId="{F38D0B5D-6D83-49DE-9347-95BF7020427B}" destId="{DDC39D33-57F1-4332-970B-680D7FD342DD}" srcOrd="0" destOrd="0" parTransId="{601E679C-B6DA-42F2-B049-22948A68D122}" sibTransId="{5B567EEC-A0C8-478C-9123-9291AC8DC28A}"/>
    <dgm:cxn modelId="{F9BCDA6A-E706-4A07-BFE0-E61064668D8A}" type="presOf" srcId="{FBD76399-1C66-47CD-BD1F-FAC4B89511AD}" destId="{8CE46EB1-B5EE-4AE7-A3FA-E47B2C77851B}" srcOrd="0" destOrd="0" presId="urn:microsoft.com/office/officeart/2005/8/layout/list1"/>
    <dgm:cxn modelId="{42CAA2ED-B2CB-4ED2-A368-D7025670D8AD}" srcId="{557E7C55-F93E-4E7F-B74E-42AE97B718B2}" destId="{8EF08621-9DE1-405A-AE6F-04DA4B1544C0}" srcOrd="1" destOrd="0" parTransId="{A952C7A6-EB6D-4A99-9B67-50D75294A1FA}" sibTransId="{AFAF5283-C2C4-4EF5-B070-353EBF96974D}"/>
    <dgm:cxn modelId="{BC5C0A3D-E310-4273-8824-FB64CDF8B711}" type="presOf" srcId="{557E7C55-F93E-4E7F-B74E-42AE97B718B2}" destId="{5F0E87CC-EB9D-4E5C-AC1E-EC39E4080D6E}" srcOrd="0" destOrd="0" presId="urn:microsoft.com/office/officeart/2005/8/layout/list1"/>
    <dgm:cxn modelId="{A59B7765-0BFD-4012-939C-257FFABF95DF}" type="presOf" srcId="{8EF08621-9DE1-405A-AE6F-04DA4B1544C0}" destId="{88AA2D76-258B-4114-B26F-27724013A592}" srcOrd="0" destOrd="0" presId="urn:microsoft.com/office/officeart/2005/8/layout/list1"/>
    <dgm:cxn modelId="{E378B0D1-6832-4AA9-AB04-5C1AE5316CB9}" srcId="{F38D0B5D-6D83-49DE-9347-95BF7020427B}" destId="{33FFA492-4D58-4518-B4CB-BEE1F3D108AF}" srcOrd="1" destOrd="0" parTransId="{B214327A-8692-4E4C-A0A4-963F464C7545}" sibTransId="{0DB57AE9-7564-4B83-8AA9-069C57196166}"/>
    <dgm:cxn modelId="{E349CF74-EA7F-4C31-9FFD-FA3430886AC3}" srcId="{F38D0B5D-6D83-49DE-9347-95BF7020427B}" destId="{F3319B22-261C-4055-9F96-B3FB418AC70B}" srcOrd="2" destOrd="0" parTransId="{0E5F8098-9597-470C-85A2-CBD66F31615D}" sibTransId="{74BF334C-8192-4CC8-B930-4163E7BD9557}"/>
    <dgm:cxn modelId="{FA0B80B2-BE71-42D6-B6F2-F3C975E8978C}" type="presOf" srcId="{DDC39D33-57F1-4332-970B-680D7FD342DD}" destId="{C11774DF-CF04-46AE-986F-EFE3040C935A}" srcOrd="0" destOrd="0" presId="urn:microsoft.com/office/officeart/2005/8/layout/list1"/>
    <dgm:cxn modelId="{B24DC1CA-BC95-49FD-BDE1-D92A387A619E}" type="presOf" srcId="{F38D0B5D-6D83-49DE-9347-95BF7020427B}" destId="{D17605FB-19DE-48EC-A661-A8130D5B1FA1}" srcOrd="0" destOrd="0" presId="urn:microsoft.com/office/officeart/2005/8/layout/list1"/>
    <dgm:cxn modelId="{28435500-EB62-46EE-8E78-C36DC13E723F}" type="presOf" srcId="{8EF08621-9DE1-405A-AE6F-04DA4B1544C0}" destId="{A542CC9F-F713-43B1-9274-8230CA60D404}" srcOrd="1" destOrd="0" presId="urn:microsoft.com/office/officeart/2005/8/layout/list1"/>
    <dgm:cxn modelId="{8A3A4404-7EAF-4AF9-8979-481B033D05D6}" type="presParOf" srcId="{5F0E87CC-EB9D-4E5C-AC1E-EC39E4080D6E}" destId="{E7878366-7F10-40D1-AC1D-58645DC4007B}" srcOrd="0" destOrd="0" presId="urn:microsoft.com/office/officeart/2005/8/layout/list1"/>
    <dgm:cxn modelId="{21B7921D-433D-4F69-ADCC-CB43925E863D}" type="presParOf" srcId="{E7878366-7F10-40D1-AC1D-58645DC4007B}" destId="{D17605FB-19DE-48EC-A661-A8130D5B1FA1}" srcOrd="0" destOrd="0" presId="urn:microsoft.com/office/officeart/2005/8/layout/list1"/>
    <dgm:cxn modelId="{FEA55F07-991F-4DDD-83E1-9FDE7B3EF3FA}" type="presParOf" srcId="{E7878366-7F10-40D1-AC1D-58645DC4007B}" destId="{487983B6-D977-4D66-AA81-1264520BC988}" srcOrd="1" destOrd="0" presId="urn:microsoft.com/office/officeart/2005/8/layout/list1"/>
    <dgm:cxn modelId="{FA8439B1-1E49-4697-910D-0A2F341F9F85}" type="presParOf" srcId="{5F0E87CC-EB9D-4E5C-AC1E-EC39E4080D6E}" destId="{13C0643F-75D7-4715-B7D7-D02A18DADA21}" srcOrd="1" destOrd="0" presId="urn:microsoft.com/office/officeart/2005/8/layout/list1"/>
    <dgm:cxn modelId="{D0ECFA50-D1CE-4701-9B75-4A3ED85C167B}" type="presParOf" srcId="{5F0E87CC-EB9D-4E5C-AC1E-EC39E4080D6E}" destId="{C11774DF-CF04-46AE-986F-EFE3040C935A}" srcOrd="2" destOrd="0" presId="urn:microsoft.com/office/officeart/2005/8/layout/list1"/>
    <dgm:cxn modelId="{E574EF30-D2FD-4D1A-B197-C1E0F1E07B32}" type="presParOf" srcId="{5F0E87CC-EB9D-4E5C-AC1E-EC39E4080D6E}" destId="{49B6C3B3-8E57-4851-ADCF-25099D85F9BE}" srcOrd="3" destOrd="0" presId="urn:microsoft.com/office/officeart/2005/8/layout/list1"/>
    <dgm:cxn modelId="{BB78F1D7-8D2D-4D24-9466-48864DA39636}" type="presParOf" srcId="{5F0E87CC-EB9D-4E5C-AC1E-EC39E4080D6E}" destId="{B12128DA-12A2-437F-9511-53B6510BBDE9}" srcOrd="4" destOrd="0" presId="urn:microsoft.com/office/officeart/2005/8/layout/list1"/>
    <dgm:cxn modelId="{27AC275A-673C-4BC6-B858-A25A532764D0}" type="presParOf" srcId="{B12128DA-12A2-437F-9511-53B6510BBDE9}" destId="{88AA2D76-258B-4114-B26F-27724013A592}" srcOrd="0" destOrd="0" presId="urn:microsoft.com/office/officeart/2005/8/layout/list1"/>
    <dgm:cxn modelId="{ABAD1161-723C-440A-B626-8B987258E13D}" type="presParOf" srcId="{B12128DA-12A2-437F-9511-53B6510BBDE9}" destId="{A542CC9F-F713-43B1-9274-8230CA60D404}" srcOrd="1" destOrd="0" presId="urn:microsoft.com/office/officeart/2005/8/layout/list1"/>
    <dgm:cxn modelId="{A7EE3CD8-F899-4DFB-9B32-81EFBBC40E43}" type="presParOf" srcId="{5F0E87CC-EB9D-4E5C-AC1E-EC39E4080D6E}" destId="{E8562002-50A9-41DB-B3EC-F9E9669730EB}" srcOrd="5" destOrd="0" presId="urn:microsoft.com/office/officeart/2005/8/layout/list1"/>
    <dgm:cxn modelId="{7969FCE0-219B-4C3E-8E56-A9BD5CC18B0A}" type="presParOf" srcId="{5F0E87CC-EB9D-4E5C-AC1E-EC39E4080D6E}" destId="{8CE46EB1-B5EE-4AE7-A3FA-E47B2C77851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7E7C55-F93E-4E7F-B74E-42AE97B718B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76F2E46C-78F2-47E8-AE02-D4FE2362999D}">
      <dgm:prSet custT="1"/>
      <dgm:spPr/>
      <dgm:t>
        <a:bodyPr/>
        <a:lstStyle/>
        <a:p>
          <a:r>
            <a:rPr lang="en-IN" sz="1800" b="1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High Speed NICNET Connectivity</a:t>
          </a:r>
          <a:endParaRPr lang="en-IN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F8C7BE-4870-4B53-BBFB-7FB48210F373}" type="parTrans" cxnId="{24A3F8B7-725A-4D33-9DD5-3483CE62E07E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A488BB-DD59-4ADD-AA76-A287BD34D25A}" type="sibTrans" cxnId="{24A3F8B7-725A-4D33-9DD5-3483CE62E07E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52C363-DEF0-438D-845B-43FAB560C4C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Setting up of Web casting Infrastructure in the Legislature for un-interrupted Webcast. 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617525-CAD6-4981-9BF7-97640180B794}" type="sibTrans" cxnId="{2EDC84E7-E14D-456F-803C-D2E38049A57C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B2FF79-AE74-4FB1-986A-E6DE4ECAD0D2}" type="parTrans" cxnId="{2EDC84E7-E14D-456F-803C-D2E38049A57C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297AB1-55E9-422A-8767-79DFE2D921F3}">
      <dgm:prSet phldrT="[Text]" custT="1"/>
      <dgm:spPr/>
      <dgm:t>
        <a:bodyPr/>
        <a:lstStyle/>
        <a:p>
          <a:r>
            <a:rPr lang="en-IN" sz="1800" b="1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Web Casting Services</a:t>
          </a:r>
          <a:endParaRPr lang="en-IN" sz="1800" b="1" dirty="0">
            <a:ln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89554D-49BA-4EAD-AB79-74ECDA1A80E5}" type="sibTrans" cxnId="{C03743FC-157D-40F4-B015-CA9B98346BCD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39F3C6-7F3B-4892-8789-687791686549}" type="parTrans" cxnId="{C03743FC-157D-40F4-B015-CA9B98346BCD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07B454-08C4-4B8A-880D-8AC4238DA076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High Speed NICNET Connectivity for the smooth and un-interrupted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operation to all the Legislatures Locations in the Country. 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6E5CB6-2F46-4698-AFA4-B18A59916AE5}" type="sibTrans" cxnId="{ED5DF534-18EF-49B3-95BD-36ED041A9460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B88168-7F77-4031-8741-8272EBD4E01A}" type="parTrans" cxnId="{ED5DF534-18EF-49B3-95BD-36ED041A9460}">
      <dgm:prSet/>
      <dgm:spPr/>
      <dgm:t>
        <a:bodyPr/>
        <a:lstStyle/>
        <a:p>
          <a:endParaRPr lang="en-IN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67BEDD-150F-4A1D-9F20-CB9594A33D44}" type="pres">
      <dgm:prSet presAssocID="{557E7C55-F93E-4E7F-B74E-42AE97B718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8ECB0A7-C83B-4FBF-93A5-7AB0D83E99AD}" type="pres">
      <dgm:prSet presAssocID="{76F2E46C-78F2-47E8-AE02-D4FE2362999D}" presName="parentLin" presStyleCnt="0"/>
      <dgm:spPr/>
    </dgm:pt>
    <dgm:pt modelId="{8A6E86B5-77FE-438B-88C0-FF49BC0B6B1F}" type="pres">
      <dgm:prSet presAssocID="{76F2E46C-78F2-47E8-AE02-D4FE2362999D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D1D3CAEE-D6D7-4F9B-98BC-1D7F3AFE83D5}" type="pres">
      <dgm:prSet presAssocID="{76F2E46C-78F2-47E8-AE02-D4FE2362999D}" presName="parentText" presStyleLbl="node1" presStyleIdx="0" presStyleCnt="2" custLinFactNeighborY="287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1BA59C-AEA5-4416-A287-617E8E165143}" type="pres">
      <dgm:prSet presAssocID="{76F2E46C-78F2-47E8-AE02-D4FE2362999D}" presName="negativeSpace" presStyleCnt="0"/>
      <dgm:spPr/>
    </dgm:pt>
    <dgm:pt modelId="{400859CE-C8CD-4D0C-A329-198F53691F76}" type="pres">
      <dgm:prSet presAssocID="{76F2E46C-78F2-47E8-AE02-D4FE2362999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02A153-75AE-4761-AE6C-1DC25DE49EFD}" type="pres">
      <dgm:prSet presAssocID="{11A488BB-DD59-4ADD-AA76-A287BD34D25A}" presName="spaceBetweenRectangles" presStyleCnt="0"/>
      <dgm:spPr/>
    </dgm:pt>
    <dgm:pt modelId="{BD3573A0-1C13-4557-A70D-3F2EEF515869}" type="pres">
      <dgm:prSet presAssocID="{60297AB1-55E9-422A-8767-79DFE2D921F3}" presName="parentLin" presStyleCnt="0"/>
      <dgm:spPr/>
    </dgm:pt>
    <dgm:pt modelId="{DAA10063-B360-4305-9655-9459E06651D7}" type="pres">
      <dgm:prSet presAssocID="{60297AB1-55E9-422A-8767-79DFE2D921F3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6FC833A3-B8B5-4D5E-9A85-F3B0F8B2944E}" type="pres">
      <dgm:prSet presAssocID="{60297AB1-55E9-422A-8767-79DFE2D921F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D2D8C7-3E41-41D8-9CFB-2ED24BC292AF}" type="pres">
      <dgm:prSet presAssocID="{60297AB1-55E9-422A-8767-79DFE2D921F3}" presName="negativeSpace" presStyleCnt="0"/>
      <dgm:spPr/>
    </dgm:pt>
    <dgm:pt modelId="{641A46D6-34FB-4859-BDC6-F1104B1A6A1D}" type="pres">
      <dgm:prSet presAssocID="{60297AB1-55E9-422A-8767-79DFE2D921F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BC83883-99EC-4CA5-A49F-8C55AEDC1DB4}" type="presOf" srcId="{60297AB1-55E9-422A-8767-79DFE2D921F3}" destId="{6FC833A3-B8B5-4D5E-9A85-F3B0F8B2944E}" srcOrd="1" destOrd="0" presId="urn:microsoft.com/office/officeart/2005/8/layout/list1"/>
    <dgm:cxn modelId="{2EDC84E7-E14D-456F-803C-D2E38049A57C}" srcId="{60297AB1-55E9-422A-8767-79DFE2D921F3}" destId="{0952C363-DEF0-438D-845B-43FAB560C4C5}" srcOrd="0" destOrd="0" parTransId="{ABB2FF79-AE74-4FB1-986A-E6DE4ECAD0D2}" sibTransId="{63617525-CAD6-4981-9BF7-97640180B794}"/>
    <dgm:cxn modelId="{C03743FC-157D-40F4-B015-CA9B98346BCD}" srcId="{557E7C55-F93E-4E7F-B74E-42AE97B718B2}" destId="{60297AB1-55E9-422A-8767-79DFE2D921F3}" srcOrd="1" destOrd="0" parTransId="{EF39F3C6-7F3B-4892-8789-687791686549}" sibTransId="{4289554D-49BA-4EAD-AB79-74ECDA1A80E5}"/>
    <dgm:cxn modelId="{6637A0BF-C785-499B-99B0-BFAC46CBC51B}" type="presOf" srcId="{76F2E46C-78F2-47E8-AE02-D4FE2362999D}" destId="{8A6E86B5-77FE-438B-88C0-FF49BC0B6B1F}" srcOrd="0" destOrd="0" presId="urn:microsoft.com/office/officeart/2005/8/layout/list1"/>
    <dgm:cxn modelId="{24A3F8B7-725A-4D33-9DD5-3483CE62E07E}" srcId="{557E7C55-F93E-4E7F-B74E-42AE97B718B2}" destId="{76F2E46C-78F2-47E8-AE02-D4FE2362999D}" srcOrd="0" destOrd="0" parTransId="{43F8C7BE-4870-4B53-BBFB-7FB48210F373}" sibTransId="{11A488BB-DD59-4ADD-AA76-A287BD34D25A}"/>
    <dgm:cxn modelId="{C6423841-5D6D-4C13-BDED-46168B6DCF34}" type="presOf" srcId="{76F2E46C-78F2-47E8-AE02-D4FE2362999D}" destId="{D1D3CAEE-D6D7-4F9B-98BC-1D7F3AFE83D5}" srcOrd="1" destOrd="0" presId="urn:microsoft.com/office/officeart/2005/8/layout/list1"/>
    <dgm:cxn modelId="{ED5DF534-18EF-49B3-95BD-36ED041A9460}" srcId="{76F2E46C-78F2-47E8-AE02-D4FE2362999D}" destId="{FB07B454-08C4-4B8A-880D-8AC4238DA076}" srcOrd="0" destOrd="0" parTransId="{E9B88168-7F77-4031-8741-8272EBD4E01A}" sibTransId="{C06E5CB6-2F46-4698-AFA4-B18A59916AE5}"/>
    <dgm:cxn modelId="{55C908AE-BD1F-49A3-8291-AE8488EE22A1}" type="presOf" srcId="{0952C363-DEF0-438D-845B-43FAB560C4C5}" destId="{641A46D6-34FB-4859-BDC6-F1104B1A6A1D}" srcOrd="0" destOrd="0" presId="urn:microsoft.com/office/officeart/2005/8/layout/list1"/>
    <dgm:cxn modelId="{1D7F886E-ED9D-4800-AB19-1F60206DF5E0}" type="presOf" srcId="{FB07B454-08C4-4B8A-880D-8AC4238DA076}" destId="{400859CE-C8CD-4D0C-A329-198F53691F76}" srcOrd="0" destOrd="0" presId="urn:microsoft.com/office/officeart/2005/8/layout/list1"/>
    <dgm:cxn modelId="{0498AFF1-77EE-461D-9BF5-F46DAA14157F}" type="presOf" srcId="{60297AB1-55E9-422A-8767-79DFE2D921F3}" destId="{DAA10063-B360-4305-9655-9459E06651D7}" srcOrd="0" destOrd="0" presId="urn:microsoft.com/office/officeart/2005/8/layout/list1"/>
    <dgm:cxn modelId="{4212B8AD-9351-4035-8198-8379999CE215}" type="presOf" srcId="{557E7C55-F93E-4E7F-B74E-42AE97B718B2}" destId="{C667BEDD-150F-4A1D-9F20-CB9594A33D44}" srcOrd="0" destOrd="0" presId="urn:microsoft.com/office/officeart/2005/8/layout/list1"/>
    <dgm:cxn modelId="{61EE64C0-3183-4809-BED6-7D3711F19575}" type="presParOf" srcId="{C667BEDD-150F-4A1D-9F20-CB9594A33D44}" destId="{78ECB0A7-C83B-4FBF-93A5-7AB0D83E99AD}" srcOrd="0" destOrd="0" presId="urn:microsoft.com/office/officeart/2005/8/layout/list1"/>
    <dgm:cxn modelId="{DACAE17C-6E43-49F1-B29D-2AB0CB66A9B1}" type="presParOf" srcId="{78ECB0A7-C83B-4FBF-93A5-7AB0D83E99AD}" destId="{8A6E86B5-77FE-438B-88C0-FF49BC0B6B1F}" srcOrd="0" destOrd="0" presId="urn:microsoft.com/office/officeart/2005/8/layout/list1"/>
    <dgm:cxn modelId="{86506D68-F43C-4956-8416-8B3F3C72CDBB}" type="presParOf" srcId="{78ECB0A7-C83B-4FBF-93A5-7AB0D83E99AD}" destId="{D1D3CAEE-D6D7-4F9B-98BC-1D7F3AFE83D5}" srcOrd="1" destOrd="0" presId="urn:microsoft.com/office/officeart/2005/8/layout/list1"/>
    <dgm:cxn modelId="{EE3F1343-C5D5-44D5-A6F2-5DB458F91CEF}" type="presParOf" srcId="{C667BEDD-150F-4A1D-9F20-CB9594A33D44}" destId="{281BA59C-AEA5-4416-A287-617E8E165143}" srcOrd="1" destOrd="0" presId="urn:microsoft.com/office/officeart/2005/8/layout/list1"/>
    <dgm:cxn modelId="{28754FC6-C980-43C2-9070-88E376889177}" type="presParOf" srcId="{C667BEDD-150F-4A1D-9F20-CB9594A33D44}" destId="{400859CE-C8CD-4D0C-A329-198F53691F76}" srcOrd="2" destOrd="0" presId="urn:microsoft.com/office/officeart/2005/8/layout/list1"/>
    <dgm:cxn modelId="{ECAD10BD-E73D-4087-8299-26342E5ED48A}" type="presParOf" srcId="{C667BEDD-150F-4A1D-9F20-CB9594A33D44}" destId="{F102A153-75AE-4761-AE6C-1DC25DE49EFD}" srcOrd="3" destOrd="0" presId="urn:microsoft.com/office/officeart/2005/8/layout/list1"/>
    <dgm:cxn modelId="{C9CB9CA0-E00B-4ED5-BB3E-451AB8844E65}" type="presParOf" srcId="{C667BEDD-150F-4A1D-9F20-CB9594A33D44}" destId="{BD3573A0-1C13-4557-A70D-3F2EEF515869}" srcOrd="4" destOrd="0" presId="urn:microsoft.com/office/officeart/2005/8/layout/list1"/>
    <dgm:cxn modelId="{4265F988-46BB-483F-8130-52C265CB80B6}" type="presParOf" srcId="{BD3573A0-1C13-4557-A70D-3F2EEF515869}" destId="{DAA10063-B360-4305-9655-9459E06651D7}" srcOrd="0" destOrd="0" presId="urn:microsoft.com/office/officeart/2005/8/layout/list1"/>
    <dgm:cxn modelId="{6101E2BB-DCEB-44FD-98C2-A771338EB7F2}" type="presParOf" srcId="{BD3573A0-1C13-4557-A70D-3F2EEF515869}" destId="{6FC833A3-B8B5-4D5E-9A85-F3B0F8B2944E}" srcOrd="1" destOrd="0" presId="urn:microsoft.com/office/officeart/2005/8/layout/list1"/>
    <dgm:cxn modelId="{E2B2DEF6-963F-4B97-B978-A81363A18635}" type="presParOf" srcId="{C667BEDD-150F-4A1D-9F20-CB9594A33D44}" destId="{2FD2D8C7-3E41-41D8-9CFB-2ED24BC292AF}" srcOrd="5" destOrd="0" presId="urn:microsoft.com/office/officeart/2005/8/layout/list1"/>
    <dgm:cxn modelId="{7EC65AA9-79A2-42A9-B1B0-3D8568DB53C7}" type="presParOf" srcId="{C667BEDD-150F-4A1D-9F20-CB9594A33D44}" destId="{641A46D6-34FB-4859-BDC6-F1104B1A6A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003EB1-9E4C-472A-B0E6-8C84B3264A2C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8793439-F5E8-43BA-B68D-F12CA260415F}">
      <dgm:prSet phldrT="[Text]" custT="1"/>
      <dgm:spPr/>
      <dgm:t>
        <a:bodyPr/>
        <a:lstStyle/>
        <a:p>
          <a:pPr algn="ctr"/>
          <a:r>
            <a:rPr lang="en-US" sz="2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 and Support Services</a:t>
          </a:r>
          <a:endParaRPr lang="en-IN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365A0-7C47-4D4B-9BC6-897514D39057}" type="parTrans" cxnId="{4495B99C-F6C6-4C91-AD14-233CA11CE1BD}">
      <dgm:prSet/>
      <dgm:spPr/>
      <dgm:t>
        <a:bodyPr/>
        <a:lstStyle/>
        <a:p>
          <a:pPr algn="l"/>
          <a:endParaRPr lang="en-IN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9DB0B9-8F7B-45EB-938D-A93ACD120EE7}" type="sibTrans" cxnId="{4495B99C-F6C6-4C91-AD14-233CA11CE1BD}">
      <dgm:prSet/>
      <dgm:spPr/>
      <dgm:t>
        <a:bodyPr/>
        <a:lstStyle/>
        <a:p>
          <a:pPr algn="l"/>
          <a:endParaRPr lang="en-IN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05B17-6107-4286-AC9D-DB80EFF37AB7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Procurement of Hardware &amp; Manpower required for </a:t>
          </a:r>
          <a:r>
            <a:rPr lang="en-US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 through tender process and empanel the vendors for the same.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CB27B3-3E04-4988-BD7F-0B73003106E8}" type="parTrans" cxnId="{CA5DBA9F-843B-4B1C-AFE1-98ABDC663215}">
      <dgm:prSet/>
      <dgm:spPr/>
      <dgm:t>
        <a:bodyPr/>
        <a:lstStyle/>
        <a:p>
          <a:pPr algn="l"/>
          <a:endParaRPr lang="en-IN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E1EF36-237E-4B95-A810-4DA557DD231B}" type="sibTrans" cxnId="{CA5DBA9F-843B-4B1C-AFE1-98ABDC663215}">
      <dgm:prSet/>
      <dgm:spPr/>
      <dgm:t>
        <a:bodyPr/>
        <a:lstStyle/>
        <a:p>
          <a:pPr algn="l"/>
          <a:endParaRPr lang="en-IN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20923-AB3D-4A2C-A4DD-0B03AD19F01F}">
      <dgm:prSet custT="1"/>
      <dgm:spPr/>
      <dgm:t>
        <a:bodyPr/>
        <a:lstStyle/>
        <a:p>
          <a:pPr algn="l"/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One exclusive officer at New Delhi is nominated as NICSI Coordinator for successful implementation of </a:t>
          </a:r>
          <a:r>
            <a:rPr lang="en-US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IN" sz="1800" dirty="0" err="1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BF1DD-7E7D-4FF9-BC93-2C9166204B68}" type="parTrans" cxnId="{5DF6B128-7596-4730-8CB8-0FCCE3D0E0DD}">
      <dgm:prSet/>
      <dgm:spPr/>
      <dgm:t>
        <a:bodyPr/>
        <a:lstStyle/>
        <a:p>
          <a:pPr algn="l"/>
          <a:endParaRPr lang="en-IN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D310CC-1D41-444D-81C0-66C299FFCEA4}" type="sibTrans" cxnId="{5DF6B128-7596-4730-8CB8-0FCCE3D0E0DD}">
      <dgm:prSet/>
      <dgm:spPr/>
      <dgm:t>
        <a:bodyPr/>
        <a:lstStyle/>
        <a:p>
          <a:pPr algn="l"/>
          <a:endParaRPr lang="en-IN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90A006-F318-4F77-ABC6-A686A1D1A583}" type="pres">
      <dgm:prSet presAssocID="{D3003EB1-9E4C-472A-B0E6-8C84B3264A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779BB55-B390-427C-AD23-A62A2C5FDB95}" type="pres">
      <dgm:prSet presAssocID="{18793439-F5E8-43BA-B68D-F12CA260415F}" presName="root" presStyleCnt="0"/>
      <dgm:spPr/>
    </dgm:pt>
    <dgm:pt modelId="{647473D3-CCD1-4404-93B0-699E7F3F22C8}" type="pres">
      <dgm:prSet presAssocID="{18793439-F5E8-43BA-B68D-F12CA260415F}" presName="rootComposite" presStyleCnt="0"/>
      <dgm:spPr/>
    </dgm:pt>
    <dgm:pt modelId="{47C119BF-97F5-4042-B1F1-871619138851}" type="pres">
      <dgm:prSet presAssocID="{18793439-F5E8-43BA-B68D-F12CA260415F}" presName="rootText" presStyleLbl="node1" presStyleIdx="0" presStyleCnt="1" custScaleX="351250"/>
      <dgm:spPr/>
      <dgm:t>
        <a:bodyPr/>
        <a:lstStyle/>
        <a:p>
          <a:endParaRPr lang="en-IN"/>
        </a:p>
      </dgm:t>
    </dgm:pt>
    <dgm:pt modelId="{6D66D447-07EA-45EE-96A9-C6CB2E948743}" type="pres">
      <dgm:prSet presAssocID="{18793439-F5E8-43BA-B68D-F12CA260415F}" presName="rootConnector" presStyleLbl="node1" presStyleIdx="0" presStyleCnt="1"/>
      <dgm:spPr/>
      <dgm:t>
        <a:bodyPr/>
        <a:lstStyle/>
        <a:p>
          <a:endParaRPr lang="en-IN"/>
        </a:p>
      </dgm:t>
    </dgm:pt>
    <dgm:pt modelId="{097A6812-EF62-4B16-BBE8-03F2D1ED72E2}" type="pres">
      <dgm:prSet presAssocID="{18793439-F5E8-43BA-B68D-F12CA260415F}" presName="childShape" presStyleCnt="0"/>
      <dgm:spPr/>
    </dgm:pt>
    <dgm:pt modelId="{9093CEC2-500D-4CA6-B991-8F6EC8B4AA23}" type="pres">
      <dgm:prSet presAssocID="{4ACB27B3-3E04-4988-BD7F-0B73003106E8}" presName="Name13" presStyleLbl="parChTrans1D2" presStyleIdx="0" presStyleCnt="2"/>
      <dgm:spPr/>
      <dgm:t>
        <a:bodyPr/>
        <a:lstStyle/>
        <a:p>
          <a:endParaRPr lang="en-IN"/>
        </a:p>
      </dgm:t>
    </dgm:pt>
    <dgm:pt modelId="{AF8A47CD-04F6-4963-A572-4ED50D21699C}" type="pres">
      <dgm:prSet presAssocID="{25A05B17-6107-4286-AC9D-DB80EFF37AB7}" presName="childText" presStyleLbl="bgAcc1" presStyleIdx="0" presStyleCnt="2" custScaleX="3591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55C448-7AF4-4EC1-B2F6-554694C89A80}" type="pres">
      <dgm:prSet presAssocID="{0A4BF1DD-7E7D-4FF9-BC93-2C9166204B68}" presName="Name13" presStyleLbl="parChTrans1D2" presStyleIdx="1" presStyleCnt="2"/>
      <dgm:spPr/>
      <dgm:t>
        <a:bodyPr/>
        <a:lstStyle/>
        <a:p>
          <a:endParaRPr lang="en-IN"/>
        </a:p>
      </dgm:t>
    </dgm:pt>
    <dgm:pt modelId="{672F2E25-AA90-4BD8-8C5C-21C892A48EF8}" type="pres">
      <dgm:prSet presAssocID="{C3E20923-AB3D-4A2C-A4DD-0B03AD19F01F}" presName="childText" presStyleLbl="bgAcc1" presStyleIdx="1" presStyleCnt="2" custScaleX="3591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B80AB53-B79A-4DBF-9561-AA38C19DD742}" type="presOf" srcId="{4ACB27B3-3E04-4988-BD7F-0B73003106E8}" destId="{9093CEC2-500D-4CA6-B991-8F6EC8B4AA23}" srcOrd="0" destOrd="0" presId="urn:microsoft.com/office/officeart/2005/8/layout/hierarchy3"/>
    <dgm:cxn modelId="{CA5DBA9F-843B-4B1C-AFE1-98ABDC663215}" srcId="{18793439-F5E8-43BA-B68D-F12CA260415F}" destId="{25A05B17-6107-4286-AC9D-DB80EFF37AB7}" srcOrd="0" destOrd="0" parTransId="{4ACB27B3-3E04-4988-BD7F-0B73003106E8}" sibTransId="{14E1EF36-237E-4B95-A810-4DA557DD231B}"/>
    <dgm:cxn modelId="{BF329830-50D6-4759-8C34-4174750028ED}" type="presOf" srcId="{D3003EB1-9E4C-472A-B0E6-8C84B3264A2C}" destId="{8390A006-F318-4F77-ABC6-A686A1D1A583}" srcOrd="0" destOrd="0" presId="urn:microsoft.com/office/officeart/2005/8/layout/hierarchy3"/>
    <dgm:cxn modelId="{4495B99C-F6C6-4C91-AD14-233CA11CE1BD}" srcId="{D3003EB1-9E4C-472A-B0E6-8C84B3264A2C}" destId="{18793439-F5E8-43BA-B68D-F12CA260415F}" srcOrd="0" destOrd="0" parTransId="{CAB365A0-7C47-4D4B-9BC6-897514D39057}" sibTransId="{8A9DB0B9-8F7B-45EB-938D-A93ACD120EE7}"/>
    <dgm:cxn modelId="{5DF6B128-7596-4730-8CB8-0FCCE3D0E0DD}" srcId="{18793439-F5E8-43BA-B68D-F12CA260415F}" destId="{C3E20923-AB3D-4A2C-A4DD-0B03AD19F01F}" srcOrd="1" destOrd="0" parTransId="{0A4BF1DD-7E7D-4FF9-BC93-2C9166204B68}" sibTransId="{E1D310CC-1D41-444D-81C0-66C299FFCEA4}"/>
    <dgm:cxn modelId="{422115C3-0B4D-4DFD-94E1-9D38697FD7F7}" type="presOf" srcId="{0A4BF1DD-7E7D-4FF9-BC93-2C9166204B68}" destId="{8755C448-7AF4-4EC1-B2F6-554694C89A80}" srcOrd="0" destOrd="0" presId="urn:microsoft.com/office/officeart/2005/8/layout/hierarchy3"/>
    <dgm:cxn modelId="{E48443F4-37BB-4C69-A8CB-8DACB28E1E2D}" type="presOf" srcId="{18793439-F5E8-43BA-B68D-F12CA260415F}" destId="{47C119BF-97F5-4042-B1F1-871619138851}" srcOrd="0" destOrd="0" presId="urn:microsoft.com/office/officeart/2005/8/layout/hierarchy3"/>
    <dgm:cxn modelId="{DFD8FCC4-D88D-4BFC-80CD-8F4F0AB1D4CE}" type="presOf" srcId="{C3E20923-AB3D-4A2C-A4DD-0B03AD19F01F}" destId="{672F2E25-AA90-4BD8-8C5C-21C892A48EF8}" srcOrd="0" destOrd="0" presId="urn:microsoft.com/office/officeart/2005/8/layout/hierarchy3"/>
    <dgm:cxn modelId="{A2C788EB-DA5B-44F3-98C1-D0094B601BC9}" type="presOf" srcId="{25A05B17-6107-4286-AC9D-DB80EFF37AB7}" destId="{AF8A47CD-04F6-4963-A572-4ED50D21699C}" srcOrd="0" destOrd="0" presId="urn:microsoft.com/office/officeart/2005/8/layout/hierarchy3"/>
    <dgm:cxn modelId="{E935A47D-6DB7-437B-A372-970073480336}" type="presOf" srcId="{18793439-F5E8-43BA-B68D-F12CA260415F}" destId="{6D66D447-07EA-45EE-96A9-C6CB2E948743}" srcOrd="1" destOrd="0" presId="urn:microsoft.com/office/officeart/2005/8/layout/hierarchy3"/>
    <dgm:cxn modelId="{747C5BCF-5BBB-46F5-B5E0-D00AE6EEEB10}" type="presParOf" srcId="{8390A006-F318-4F77-ABC6-A686A1D1A583}" destId="{D779BB55-B390-427C-AD23-A62A2C5FDB95}" srcOrd="0" destOrd="0" presId="urn:microsoft.com/office/officeart/2005/8/layout/hierarchy3"/>
    <dgm:cxn modelId="{6F4309E5-7FB0-47A0-B0DB-0C3A29833926}" type="presParOf" srcId="{D779BB55-B390-427C-AD23-A62A2C5FDB95}" destId="{647473D3-CCD1-4404-93B0-699E7F3F22C8}" srcOrd="0" destOrd="0" presId="urn:microsoft.com/office/officeart/2005/8/layout/hierarchy3"/>
    <dgm:cxn modelId="{6CE678A1-6BE7-4FF8-8FE3-4721B2C44285}" type="presParOf" srcId="{647473D3-CCD1-4404-93B0-699E7F3F22C8}" destId="{47C119BF-97F5-4042-B1F1-871619138851}" srcOrd="0" destOrd="0" presId="urn:microsoft.com/office/officeart/2005/8/layout/hierarchy3"/>
    <dgm:cxn modelId="{1CD2536B-7E87-40BC-AED1-FD2FA957F7FB}" type="presParOf" srcId="{647473D3-CCD1-4404-93B0-699E7F3F22C8}" destId="{6D66D447-07EA-45EE-96A9-C6CB2E948743}" srcOrd="1" destOrd="0" presId="urn:microsoft.com/office/officeart/2005/8/layout/hierarchy3"/>
    <dgm:cxn modelId="{99FE0ECE-062B-4737-A6C1-9D813BFDB8C1}" type="presParOf" srcId="{D779BB55-B390-427C-AD23-A62A2C5FDB95}" destId="{097A6812-EF62-4B16-BBE8-03F2D1ED72E2}" srcOrd="1" destOrd="0" presId="urn:microsoft.com/office/officeart/2005/8/layout/hierarchy3"/>
    <dgm:cxn modelId="{AFD0F4C2-3065-4E15-BDD6-BEB6BD3E5B85}" type="presParOf" srcId="{097A6812-EF62-4B16-BBE8-03F2D1ED72E2}" destId="{9093CEC2-500D-4CA6-B991-8F6EC8B4AA23}" srcOrd="0" destOrd="0" presId="urn:microsoft.com/office/officeart/2005/8/layout/hierarchy3"/>
    <dgm:cxn modelId="{525B2C4B-F182-4969-9DA1-189CB00F7DA4}" type="presParOf" srcId="{097A6812-EF62-4B16-BBE8-03F2D1ED72E2}" destId="{AF8A47CD-04F6-4963-A572-4ED50D21699C}" srcOrd="1" destOrd="0" presId="urn:microsoft.com/office/officeart/2005/8/layout/hierarchy3"/>
    <dgm:cxn modelId="{2ED4B33C-BE09-4AEE-881B-38C3E8720204}" type="presParOf" srcId="{097A6812-EF62-4B16-BBE8-03F2D1ED72E2}" destId="{8755C448-7AF4-4EC1-B2F6-554694C89A80}" srcOrd="2" destOrd="0" presId="urn:microsoft.com/office/officeart/2005/8/layout/hierarchy3"/>
    <dgm:cxn modelId="{C22B7D3D-4D73-4061-9E2B-06D693B37885}" type="presParOf" srcId="{097A6812-EF62-4B16-BBE8-03F2D1ED72E2}" destId="{672F2E25-AA90-4BD8-8C5C-21C892A48E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FF31-92F9-496A-96C9-C4CDAFF2629F}">
      <dsp:nvSpPr>
        <dsp:cNvPr id="0" name=""/>
        <dsp:cNvSpPr/>
      </dsp:nvSpPr>
      <dsp:spPr>
        <a:xfrm rot="16200000">
          <a:off x="-753155" y="757661"/>
          <a:ext cx="3096344" cy="158102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Software</a:t>
          </a:r>
          <a:endParaRPr lang="en-IN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4506" y="619269"/>
        <a:ext cx="1581021" cy="1857806"/>
      </dsp:txXfrm>
    </dsp:sp>
    <dsp:sp modelId="{41ED6FD9-D350-4B06-A43B-B72502D380C1}">
      <dsp:nvSpPr>
        <dsp:cNvPr id="0" name=""/>
        <dsp:cNvSpPr/>
      </dsp:nvSpPr>
      <dsp:spPr>
        <a:xfrm rot="16200000">
          <a:off x="946442" y="757661"/>
          <a:ext cx="3096344" cy="1581021"/>
        </a:xfrm>
        <a:prstGeom prst="flowChartManualOperation">
          <a:avLst/>
        </a:prstGeom>
        <a:solidFill>
          <a:schemeClr val="accent4">
            <a:hueOff val="-561174"/>
            <a:satOff val="-25000"/>
            <a:lumOff val="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smtClean="0">
              <a:latin typeface="Calibri" panose="020F0502020204030204" pitchFamily="34" charset="0"/>
              <a:cs typeface="Calibri" panose="020F0502020204030204" pitchFamily="34" charset="0"/>
            </a:rPr>
            <a:t>Funding</a:t>
          </a:r>
          <a:endParaRPr lang="en-IN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704103" y="619269"/>
        <a:ext cx="1581021" cy="1857806"/>
      </dsp:txXfrm>
    </dsp:sp>
    <dsp:sp modelId="{4BAB5C8E-FCDC-45EE-A270-F5CBFBE68B22}">
      <dsp:nvSpPr>
        <dsp:cNvPr id="0" name=""/>
        <dsp:cNvSpPr/>
      </dsp:nvSpPr>
      <dsp:spPr>
        <a:xfrm rot="16200000">
          <a:off x="2646039" y="757661"/>
          <a:ext cx="3096344" cy="1581021"/>
        </a:xfrm>
        <a:prstGeom prst="flowChartManualOperation">
          <a:avLst/>
        </a:prstGeom>
        <a:solidFill>
          <a:schemeClr val="accent4">
            <a:hueOff val="-1122347"/>
            <a:satOff val="-50000"/>
            <a:lumOff val="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Hardware</a:t>
          </a:r>
          <a:endParaRPr lang="en-IN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3403700" y="619269"/>
        <a:ext cx="1581021" cy="1857806"/>
      </dsp:txXfrm>
    </dsp:sp>
    <dsp:sp modelId="{BF1038C3-F9FD-4854-9A7A-840676E150EB}">
      <dsp:nvSpPr>
        <dsp:cNvPr id="0" name=""/>
        <dsp:cNvSpPr/>
      </dsp:nvSpPr>
      <dsp:spPr>
        <a:xfrm rot="16200000">
          <a:off x="4345637" y="757661"/>
          <a:ext cx="3096344" cy="1581021"/>
        </a:xfrm>
        <a:prstGeom prst="flowChartManualOperation">
          <a:avLst/>
        </a:prstGeom>
        <a:solidFill>
          <a:schemeClr val="accent4">
            <a:hueOff val="-1683521"/>
            <a:satOff val="-75000"/>
            <a:lumOff val="7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Manpower</a:t>
          </a:r>
          <a:endParaRPr lang="en-IN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103298" y="619269"/>
        <a:ext cx="1581021" cy="1857806"/>
      </dsp:txXfrm>
    </dsp:sp>
    <dsp:sp modelId="{F7CFBFB6-1312-4210-99B3-5D81C779B2AC}">
      <dsp:nvSpPr>
        <dsp:cNvPr id="0" name=""/>
        <dsp:cNvSpPr/>
      </dsp:nvSpPr>
      <dsp:spPr>
        <a:xfrm rot="16200000">
          <a:off x="6045235" y="757661"/>
          <a:ext cx="3096344" cy="1581021"/>
        </a:xfrm>
        <a:prstGeom prst="flowChartManualOperation">
          <a:avLst/>
        </a:prstGeom>
        <a:solidFill>
          <a:schemeClr val="accent4">
            <a:hueOff val="-2244694"/>
            <a:satOff val="-10000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smtClean="0">
              <a:latin typeface="Calibri" panose="020F0502020204030204" pitchFamily="34" charset="0"/>
              <a:cs typeface="Calibri" panose="020F0502020204030204" pitchFamily="34" charset="0"/>
            </a:rPr>
            <a:t>Capacity Building </a:t>
          </a:r>
          <a:endParaRPr lang="en-IN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6802896" y="619269"/>
        <a:ext cx="1581021" cy="185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9E596-54E3-48E4-9FC5-B6AE3715FBD4}">
      <dsp:nvSpPr>
        <dsp:cNvPr id="0" name=""/>
        <dsp:cNvSpPr/>
      </dsp:nvSpPr>
      <dsp:spPr>
        <a:xfrm>
          <a:off x="0" y="19599"/>
          <a:ext cx="7924824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Each House to prepare a DPR along with Gap Analysis of Information Technology Assets and manpower requirement.</a:t>
          </a:r>
          <a:endParaRPr lang="en-IN" sz="1600" kern="1200" dirty="0"/>
        </a:p>
      </dsp:txBody>
      <dsp:txXfrm>
        <a:off x="59399" y="78998"/>
        <a:ext cx="7806026" cy="1098002"/>
      </dsp:txXfrm>
    </dsp:sp>
    <dsp:sp modelId="{78F83801-38DC-4806-BBB2-65842BB0BF7C}">
      <dsp:nvSpPr>
        <dsp:cNvPr id="0" name=""/>
        <dsp:cNvSpPr/>
      </dsp:nvSpPr>
      <dsp:spPr>
        <a:xfrm>
          <a:off x="0" y="1423600"/>
          <a:ext cx="7924824" cy="1216800"/>
        </a:xfrm>
        <a:prstGeom prst="roundRect">
          <a:avLst/>
        </a:prstGeom>
        <a:gradFill rotWithShape="0">
          <a:gsLst>
            <a:gs pos="0">
              <a:schemeClr val="accent4">
                <a:hueOff val="-1122347"/>
                <a:satOff val="-50000"/>
                <a:lumOff val="5000"/>
                <a:alphaOff val="0"/>
                <a:tint val="50000"/>
                <a:satMod val="300000"/>
              </a:schemeClr>
            </a:gs>
            <a:gs pos="35000">
              <a:schemeClr val="accent4">
                <a:hueOff val="-1122347"/>
                <a:satOff val="-50000"/>
                <a:lumOff val="5000"/>
                <a:alphaOff val="0"/>
                <a:tint val="37000"/>
                <a:satMod val="300000"/>
              </a:schemeClr>
            </a:gs>
            <a:gs pos="100000">
              <a:schemeClr val="accent4">
                <a:hueOff val="-1122347"/>
                <a:satOff val="-50000"/>
                <a:lumOff val="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DPR shall be scrutinized by IT Department / State Government in all respects including. </a:t>
          </a:r>
          <a:endParaRPr lang="en-IN" sz="1600" kern="1200" dirty="0"/>
        </a:p>
      </dsp:txBody>
      <dsp:txXfrm>
        <a:off x="59399" y="1482999"/>
        <a:ext cx="7806026" cy="1098002"/>
      </dsp:txXfrm>
    </dsp:sp>
    <dsp:sp modelId="{765B2932-CD03-4FEF-BD3B-538C17640E3E}">
      <dsp:nvSpPr>
        <dsp:cNvPr id="0" name=""/>
        <dsp:cNvSpPr/>
      </dsp:nvSpPr>
      <dsp:spPr>
        <a:xfrm>
          <a:off x="0" y="2827600"/>
          <a:ext cx="7924824" cy="1216800"/>
        </a:xfrm>
        <a:prstGeom prst="roundRect">
          <a:avLst/>
        </a:prstGeom>
        <a:gradFill rotWithShape="0">
          <a:gsLst>
            <a:gs pos="0">
              <a:schemeClr val="accent4">
                <a:hueOff val="-2244694"/>
                <a:satOff val="-100000"/>
                <a:lumOff val="10000"/>
                <a:alphaOff val="0"/>
                <a:tint val="50000"/>
                <a:satMod val="300000"/>
              </a:schemeClr>
            </a:gs>
            <a:gs pos="35000">
              <a:schemeClr val="accent4">
                <a:hueOff val="-2244694"/>
                <a:satOff val="-100000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2244694"/>
                <a:satOff val="-100000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Approval of DPR by SPMU cum </a:t>
          </a:r>
          <a:r>
            <a:rPr lang="en-US" sz="1600" kern="1200" dirty="0" err="1" smtClean="0"/>
            <a:t>NeVA</a:t>
          </a:r>
          <a:r>
            <a:rPr lang="en-US" sz="1600" kern="1200" dirty="0" smtClean="0"/>
            <a:t> Implementation Committee with recommendation for funding by MPA, GOI</a:t>
          </a:r>
          <a:endParaRPr lang="en-IN" sz="1600" kern="1200" dirty="0"/>
        </a:p>
      </dsp:txBody>
      <dsp:txXfrm>
        <a:off x="59399" y="2886999"/>
        <a:ext cx="7806026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75018-4ACE-4809-A640-537D74E222E9}">
      <dsp:nvSpPr>
        <dsp:cNvPr id="0" name=""/>
        <dsp:cNvSpPr/>
      </dsp:nvSpPr>
      <dsp:spPr>
        <a:xfrm>
          <a:off x="0" y="3059187"/>
          <a:ext cx="7924824" cy="10040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Memorandum for approval of DPR of each House will be placed before Empowered Committee of </a:t>
          </a:r>
          <a:r>
            <a:rPr lang="en-US" sz="1600" kern="1200" dirty="0" err="1" smtClean="0"/>
            <a:t>NeVA</a:t>
          </a:r>
          <a:r>
            <a:rPr lang="en-US" sz="1600" kern="1200" dirty="0" smtClean="0"/>
            <a:t> for sanction along with the report of technical scrutiny and financial appraisal. </a:t>
          </a:r>
          <a:endParaRPr lang="en-IN" sz="1600" kern="1200" dirty="0" smtClean="0"/>
        </a:p>
      </dsp:txBody>
      <dsp:txXfrm>
        <a:off x="0" y="3059187"/>
        <a:ext cx="7924824" cy="1004093"/>
      </dsp:txXfrm>
    </dsp:sp>
    <dsp:sp modelId="{48C521E9-82B5-422C-841D-ACBE9CB69AD7}">
      <dsp:nvSpPr>
        <dsp:cNvPr id="0" name=""/>
        <dsp:cNvSpPr/>
      </dsp:nvSpPr>
      <dsp:spPr>
        <a:xfrm rot="10800000">
          <a:off x="0" y="1529953"/>
          <a:ext cx="7924824" cy="1544296"/>
        </a:xfrm>
        <a:prstGeom prst="upArrowCallout">
          <a:avLst/>
        </a:prstGeom>
        <a:gradFill rotWithShape="0">
          <a:gsLst>
            <a:gs pos="0">
              <a:schemeClr val="accent4">
                <a:hueOff val="-1122347"/>
                <a:satOff val="-50000"/>
                <a:lumOff val="5000"/>
                <a:alphaOff val="0"/>
                <a:tint val="50000"/>
                <a:satMod val="300000"/>
              </a:schemeClr>
            </a:gs>
            <a:gs pos="35000">
              <a:schemeClr val="accent4">
                <a:hueOff val="-1122347"/>
                <a:satOff val="-50000"/>
                <a:lumOff val="5000"/>
                <a:alphaOff val="0"/>
                <a:tint val="37000"/>
                <a:satMod val="300000"/>
              </a:schemeClr>
            </a:gs>
            <a:gs pos="100000">
              <a:schemeClr val="accent4">
                <a:hueOff val="-1122347"/>
                <a:satOff val="-50000"/>
                <a:lumOff val="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Financial appraisal of the proposals is done by </a:t>
          </a:r>
          <a:r>
            <a:rPr lang="en-US" sz="1600" kern="1200" dirty="0" smtClean="0"/>
            <a:t>MPA </a:t>
          </a:r>
          <a:r>
            <a:rPr lang="en-US" sz="1600" kern="1200" dirty="0" smtClean="0"/>
            <a:t>with reference to matching provisions, procurement methods as per guidelines. </a:t>
          </a:r>
          <a:endParaRPr lang="en-IN" sz="1600" kern="1200" dirty="0" smtClean="0"/>
        </a:p>
      </dsp:txBody>
      <dsp:txXfrm rot="10800000">
        <a:off x="0" y="1529953"/>
        <a:ext cx="7924824" cy="1003437"/>
      </dsp:txXfrm>
    </dsp:sp>
    <dsp:sp modelId="{26DB5D9F-7015-440B-B3AB-62D465896AB1}">
      <dsp:nvSpPr>
        <dsp:cNvPr id="0" name=""/>
        <dsp:cNvSpPr/>
      </dsp:nvSpPr>
      <dsp:spPr>
        <a:xfrm rot="10800000">
          <a:off x="0" y="718"/>
          <a:ext cx="7924824" cy="1544296"/>
        </a:xfrm>
        <a:prstGeom prst="upArrowCallout">
          <a:avLst/>
        </a:prstGeom>
        <a:gradFill rotWithShape="0">
          <a:gsLst>
            <a:gs pos="0">
              <a:schemeClr val="accent4">
                <a:hueOff val="-2244694"/>
                <a:satOff val="-100000"/>
                <a:lumOff val="10000"/>
                <a:alphaOff val="0"/>
                <a:tint val="50000"/>
                <a:satMod val="300000"/>
              </a:schemeClr>
            </a:gs>
            <a:gs pos="35000">
              <a:schemeClr val="accent4">
                <a:hueOff val="-2244694"/>
                <a:satOff val="-100000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2244694"/>
                <a:satOff val="-100000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Technical scrutiny of the DPR is done by NIC in all respects including the technical specifications of various gadgets and </a:t>
          </a:r>
          <a:r>
            <a:rPr lang="en-US" sz="1600" kern="1200" dirty="0" err="1" smtClean="0"/>
            <a:t>equipments</a:t>
          </a:r>
          <a:r>
            <a:rPr lang="en-US" sz="1600" kern="1200" dirty="0" smtClean="0"/>
            <a:t>, their adequacy, redundancy etc. </a:t>
          </a:r>
          <a:endParaRPr lang="en-IN" sz="1600" kern="1200" dirty="0"/>
        </a:p>
      </dsp:txBody>
      <dsp:txXfrm rot="10800000">
        <a:off x="0" y="718"/>
        <a:ext cx="7924824" cy="1003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CD3C9-E26E-4FF3-8ACE-45BE87E098AE}">
      <dsp:nvSpPr>
        <dsp:cNvPr id="0" name=""/>
        <dsp:cNvSpPr/>
      </dsp:nvSpPr>
      <dsp:spPr>
        <a:xfrm rot="10800000">
          <a:off x="1698599" y="669"/>
          <a:ext cx="5746238" cy="10049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Each Legislature can hire </a:t>
          </a:r>
          <a:r>
            <a:rPr lang="en-US" sz="17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upto</a:t>
          </a: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20 or 30 manpower, as the case may be, to work on </a:t>
          </a:r>
          <a:r>
            <a:rPr lang="en-US" sz="17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 .</a:t>
          </a:r>
          <a:endParaRPr lang="en-IN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49837" y="669"/>
        <a:ext cx="5495000" cy="1004954"/>
      </dsp:txXfrm>
    </dsp:sp>
    <dsp:sp modelId="{B23AA682-4933-4A02-8566-C35A0FB1BDAA}">
      <dsp:nvSpPr>
        <dsp:cNvPr id="0" name=""/>
        <dsp:cNvSpPr/>
      </dsp:nvSpPr>
      <dsp:spPr>
        <a:xfrm>
          <a:off x="1196122" y="669"/>
          <a:ext cx="1004954" cy="100495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E355B-2EB9-4F17-9421-B1ACC8846E44}">
      <dsp:nvSpPr>
        <dsp:cNvPr id="0" name=""/>
        <dsp:cNvSpPr/>
      </dsp:nvSpPr>
      <dsp:spPr>
        <a:xfrm rot="10800000">
          <a:off x="1698599" y="1305610"/>
          <a:ext cx="5746238" cy="1004954"/>
        </a:xfrm>
        <a:prstGeom prst="homePlate">
          <a:avLst/>
        </a:prstGeom>
        <a:solidFill>
          <a:schemeClr val="accent4">
            <a:hueOff val="-1122347"/>
            <a:satOff val="-50000"/>
            <a:lumOff val="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Manpower can be hired from </a:t>
          </a:r>
          <a:r>
            <a:rPr lang="en-US" sz="17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GeM</a:t>
          </a: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or NICSI .</a:t>
          </a:r>
        </a:p>
      </dsp:txBody>
      <dsp:txXfrm rot="10800000">
        <a:off x="1949837" y="1305610"/>
        <a:ext cx="5495000" cy="1004954"/>
      </dsp:txXfrm>
    </dsp:sp>
    <dsp:sp modelId="{C9578C5A-4D2E-499F-84DA-9E9408AAE085}">
      <dsp:nvSpPr>
        <dsp:cNvPr id="0" name=""/>
        <dsp:cNvSpPr/>
      </dsp:nvSpPr>
      <dsp:spPr>
        <a:xfrm>
          <a:off x="1196122" y="1305610"/>
          <a:ext cx="1004954" cy="1004954"/>
        </a:xfrm>
        <a:prstGeom prst="ellipse">
          <a:avLst/>
        </a:prstGeom>
        <a:solidFill>
          <a:schemeClr val="accent4">
            <a:tint val="50000"/>
            <a:hueOff val="-709823"/>
            <a:satOff val="-50000"/>
            <a:lumOff val="-1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93DB6-4D75-4388-89EC-29849214EAD2}">
      <dsp:nvSpPr>
        <dsp:cNvPr id="0" name=""/>
        <dsp:cNvSpPr/>
      </dsp:nvSpPr>
      <dsp:spPr>
        <a:xfrm rot="10800000">
          <a:off x="1698599" y="2610551"/>
          <a:ext cx="5746238" cy="1004954"/>
        </a:xfrm>
        <a:prstGeom prst="homePlate">
          <a:avLst/>
        </a:prstGeom>
        <a:solidFill>
          <a:schemeClr val="accent4">
            <a:hueOff val="-2244694"/>
            <a:satOff val="-10000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57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Some or all the manpower so deployed could also be from the existing strength of the Legislature (including non-technical Manpower) .</a:t>
          </a:r>
        </a:p>
      </dsp:txBody>
      <dsp:txXfrm rot="10800000">
        <a:off x="1949837" y="2610551"/>
        <a:ext cx="5495000" cy="1004954"/>
      </dsp:txXfrm>
    </dsp:sp>
    <dsp:sp modelId="{68ADF57F-39FF-4888-9171-83E1FA762F9E}">
      <dsp:nvSpPr>
        <dsp:cNvPr id="0" name=""/>
        <dsp:cNvSpPr/>
      </dsp:nvSpPr>
      <dsp:spPr>
        <a:xfrm>
          <a:off x="1196122" y="2610551"/>
          <a:ext cx="1004954" cy="1004954"/>
        </a:xfrm>
        <a:prstGeom prst="ellipse">
          <a:avLst/>
        </a:prstGeom>
        <a:solidFill>
          <a:schemeClr val="accent4">
            <a:tint val="50000"/>
            <a:hueOff val="-1419646"/>
            <a:satOff val="-100000"/>
            <a:lumOff val="-35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774DF-CF04-46AE-986F-EFE3040C935A}">
      <dsp:nvSpPr>
        <dsp:cNvPr id="0" name=""/>
        <dsp:cNvSpPr/>
      </dsp:nvSpPr>
      <dsp:spPr>
        <a:xfrm>
          <a:off x="0" y="424859"/>
          <a:ext cx="8732711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755" tIns="437388" rIns="67775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Support Services Committee may be formed under SIO for technical support and services. </a:t>
          </a:r>
          <a:endParaRPr lang="en-IN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NeVA Co-coordinator for all the activities of </a:t>
          </a:r>
          <a:r>
            <a:rPr lang="en-US" sz="2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Implementation.</a:t>
          </a:r>
          <a:endParaRPr lang="en-IN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NIC to ensure implementation of all modules in Legislatures.</a:t>
          </a:r>
          <a:endParaRPr lang="en-IN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24859"/>
        <a:ext cx="8732711" cy="2182950"/>
      </dsp:txXfrm>
    </dsp:sp>
    <dsp:sp modelId="{487983B6-D977-4D66-AA81-1264520BC988}">
      <dsp:nvSpPr>
        <dsp:cNvPr id="0" name=""/>
        <dsp:cNvSpPr/>
      </dsp:nvSpPr>
      <dsp:spPr>
        <a:xfrm>
          <a:off x="436635" y="114899"/>
          <a:ext cx="6355029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53" tIns="0" rIns="231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n/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800" b="1" kern="1200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 Implementation and Support Services</a:t>
          </a:r>
          <a:endParaRPr lang="en-IN" sz="1800" b="1" kern="1200" dirty="0">
            <a:ln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897" y="145161"/>
        <a:ext cx="6294505" cy="559396"/>
      </dsp:txXfrm>
    </dsp:sp>
    <dsp:sp modelId="{8CE46EB1-B5EE-4AE7-A3FA-E47B2C77851B}">
      <dsp:nvSpPr>
        <dsp:cNvPr id="0" name=""/>
        <dsp:cNvSpPr/>
      </dsp:nvSpPr>
      <dsp:spPr>
        <a:xfrm>
          <a:off x="0" y="3031169"/>
          <a:ext cx="8732711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44694"/>
              <a:satOff val="-100000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755" tIns="437388" rIns="67775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Preparation of DPR &amp; Gap Analysis and manpower requirements. </a:t>
          </a:r>
          <a:endParaRPr lang="en-IN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Technical scrutiny of the DPR.</a:t>
          </a:r>
          <a:endParaRPr lang="en-IN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031169"/>
        <a:ext cx="8732711" cy="1223775"/>
      </dsp:txXfrm>
    </dsp:sp>
    <dsp:sp modelId="{A542CC9F-F713-43B1-9274-8230CA60D404}">
      <dsp:nvSpPr>
        <dsp:cNvPr id="0" name=""/>
        <dsp:cNvSpPr/>
      </dsp:nvSpPr>
      <dsp:spPr>
        <a:xfrm>
          <a:off x="436635" y="2721209"/>
          <a:ext cx="6355029" cy="619920"/>
        </a:xfrm>
        <a:prstGeom prst="roundRect">
          <a:avLst/>
        </a:prstGeom>
        <a:gradFill rotWithShape="0">
          <a:gsLst>
            <a:gs pos="0">
              <a:schemeClr val="accent4">
                <a:hueOff val="-2244694"/>
                <a:satOff val="-100000"/>
                <a:lumOff val="10000"/>
                <a:alphaOff val="0"/>
                <a:tint val="50000"/>
                <a:satMod val="300000"/>
              </a:schemeClr>
            </a:gs>
            <a:gs pos="35000">
              <a:schemeClr val="accent4">
                <a:hueOff val="-2244694"/>
                <a:satOff val="-100000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2244694"/>
                <a:satOff val="-100000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53" tIns="0" rIns="231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DPR &amp; GAP Analysis / Technical Scrutiny of DPR by NIC</a:t>
          </a:r>
          <a:endParaRPr lang="en-IN" sz="1800" b="1" kern="1200" dirty="0">
            <a:ln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897" y="2751471"/>
        <a:ext cx="6294505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859CE-C8CD-4D0C-A329-198F53691F76}">
      <dsp:nvSpPr>
        <dsp:cNvPr id="0" name=""/>
        <dsp:cNvSpPr/>
      </dsp:nvSpPr>
      <dsp:spPr>
        <a:xfrm>
          <a:off x="0" y="456246"/>
          <a:ext cx="8732711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755" tIns="541528" rIns="67775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High Speed NICNET Connectivity for the smooth and un-interrupted </a:t>
          </a:r>
          <a:r>
            <a:rPr lang="en-US" sz="2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operation to all the Legislatures Locations in the Country. </a:t>
          </a:r>
          <a:endParaRPr lang="en-IN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56246"/>
        <a:ext cx="8732711" cy="1842750"/>
      </dsp:txXfrm>
    </dsp:sp>
    <dsp:sp modelId="{D1D3CAEE-D6D7-4F9B-98BC-1D7F3AFE83D5}">
      <dsp:nvSpPr>
        <dsp:cNvPr id="0" name=""/>
        <dsp:cNvSpPr/>
      </dsp:nvSpPr>
      <dsp:spPr>
        <a:xfrm>
          <a:off x="436635" y="94522"/>
          <a:ext cx="6112897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53" tIns="0" rIns="231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High Speed NICNET Connectivity</a:t>
          </a:r>
          <a:endParaRPr lang="en-IN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102" y="131989"/>
        <a:ext cx="6037963" cy="692586"/>
      </dsp:txXfrm>
    </dsp:sp>
    <dsp:sp modelId="{641A46D6-34FB-4859-BDC6-F1104B1A6A1D}">
      <dsp:nvSpPr>
        <dsp:cNvPr id="0" name=""/>
        <dsp:cNvSpPr/>
      </dsp:nvSpPr>
      <dsp:spPr>
        <a:xfrm>
          <a:off x="0" y="2823157"/>
          <a:ext cx="8732711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44694"/>
              <a:satOff val="-100000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755" tIns="541528" rIns="67775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Setting up of Web casting Infrastructure in the Legislature for un-interrupted Webcast. </a:t>
          </a:r>
          <a:endParaRPr lang="en-IN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823157"/>
        <a:ext cx="8732711" cy="1474200"/>
      </dsp:txXfrm>
    </dsp:sp>
    <dsp:sp modelId="{6FC833A3-B8B5-4D5E-9A85-F3B0F8B2944E}">
      <dsp:nvSpPr>
        <dsp:cNvPr id="0" name=""/>
        <dsp:cNvSpPr/>
      </dsp:nvSpPr>
      <dsp:spPr>
        <a:xfrm>
          <a:off x="436635" y="2439396"/>
          <a:ext cx="6112897" cy="767520"/>
        </a:xfrm>
        <a:prstGeom prst="roundRect">
          <a:avLst/>
        </a:prstGeom>
        <a:gradFill rotWithShape="0">
          <a:gsLst>
            <a:gs pos="0">
              <a:schemeClr val="accent4">
                <a:hueOff val="-2244694"/>
                <a:satOff val="-100000"/>
                <a:lumOff val="10000"/>
                <a:alphaOff val="0"/>
                <a:tint val="50000"/>
                <a:satMod val="300000"/>
              </a:schemeClr>
            </a:gs>
            <a:gs pos="35000">
              <a:schemeClr val="accent4">
                <a:hueOff val="-2244694"/>
                <a:satOff val="-100000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2244694"/>
                <a:satOff val="-100000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053" tIns="0" rIns="231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n/>
              <a:latin typeface="Calibri" panose="020F0502020204030204" pitchFamily="34" charset="0"/>
              <a:cs typeface="Calibri" panose="020F0502020204030204" pitchFamily="34" charset="0"/>
            </a:rPr>
            <a:t>Web Casting Services</a:t>
          </a:r>
          <a:endParaRPr lang="en-IN" sz="1800" b="1" kern="1200" dirty="0">
            <a:ln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102" y="2476863"/>
        <a:ext cx="6037963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119BF-97F5-4042-B1F1-871619138851}">
      <dsp:nvSpPr>
        <dsp:cNvPr id="0" name=""/>
        <dsp:cNvSpPr/>
      </dsp:nvSpPr>
      <dsp:spPr>
        <a:xfrm>
          <a:off x="422370" y="948"/>
          <a:ext cx="7254373" cy="1032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 and Support Services</a:t>
          </a:r>
          <a:endParaRPr lang="en-IN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615" y="31193"/>
        <a:ext cx="7193883" cy="972161"/>
      </dsp:txXfrm>
    </dsp:sp>
    <dsp:sp modelId="{9093CEC2-500D-4CA6-B991-8F6EC8B4AA23}">
      <dsp:nvSpPr>
        <dsp:cNvPr id="0" name=""/>
        <dsp:cNvSpPr/>
      </dsp:nvSpPr>
      <dsp:spPr>
        <a:xfrm>
          <a:off x="1147808" y="1033599"/>
          <a:ext cx="725437" cy="77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88"/>
              </a:lnTo>
              <a:lnTo>
                <a:pt x="725437" y="774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A47CD-04F6-4963-A572-4ED50D21699C}">
      <dsp:nvSpPr>
        <dsp:cNvPr id="0" name=""/>
        <dsp:cNvSpPr/>
      </dsp:nvSpPr>
      <dsp:spPr>
        <a:xfrm>
          <a:off x="1873245" y="1291762"/>
          <a:ext cx="5933447" cy="1032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Procurement of Hardware &amp; Manpower required for </a:t>
          </a:r>
          <a:r>
            <a:rPr lang="en-US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Implementation through tender process and empanel the vendors for the same.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3490" y="1322007"/>
        <a:ext cx="5872957" cy="972161"/>
      </dsp:txXfrm>
    </dsp:sp>
    <dsp:sp modelId="{8755C448-7AF4-4EC1-B2F6-554694C89A80}">
      <dsp:nvSpPr>
        <dsp:cNvPr id="0" name=""/>
        <dsp:cNvSpPr/>
      </dsp:nvSpPr>
      <dsp:spPr>
        <a:xfrm>
          <a:off x="1147808" y="1033599"/>
          <a:ext cx="725437" cy="2065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302"/>
              </a:lnTo>
              <a:lnTo>
                <a:pt x="725437" y="2065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F2E25-AA90-4BD8-8C5C-21C892A48EF8}">
      <dsp:nvSpPr>
        <dsp:cNvPr id="0" name=""/>
        <dsp:cNvSpPr/>
      </dsp:nvSpPr>
      <dsp:spPr>
        <a:xfrm>
          <a:off x="1873245" y="2582576"/>
          <a:ext cx="5933447" cy="1032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44694"/>
              <a:satOff val="-10000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One exclusive officer at New Delhi is nominated as NICSI Coordinator for successful implementation of </a:t>
          </a:r>
          <a:r>
            <a:rPr lang="en-US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NeVA</a:t>
          </a: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IN" sz="1800" kern="1200" dirty="0" err="1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3490" y="2612821"/>
        <a:ext cx="5872957" cy="97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640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90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tabLst/>
              <a:defRPr/>
            </a:pPr>
            <a:r>
              <a:rPr lang="en-US" sz="1100" dirty="0" smtClean="0"/>
              <a:t>with reference to State share, support for manpower, operation and maintenance and redundancy management </a:t>
            </a:r>
            <a:r>
              <a:rPr lang="en-US" sz="1100" dirty="0" err="1" smtClean="0"/>
              <a:t>etc</a:t>
            </a:r>
            <a:endParaRPr lang="en-I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368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7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29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35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As per Make in India Provisions</a:t>
            </a:r>
            <a:r>
              <a:rPr lang="en-IN" baseline="0" dirty="0" smtClean="0"/>
              <a:t> of the Govt. of India</a:t>
            </a:r>
            <a:r>
              <a:rPr lang="en-IN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94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66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234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59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0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94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269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115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472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58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281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725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19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63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6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36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35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77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9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70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3177" y="3583361"/>
            <a:ext cx="9157393" cy="1560137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/>
          <p:nvPr userDrawn="1"/>
        </p:nvSpPr>
        <p:spPr>
          <a:xfrm>
            <a:off x="0" y="4904185"/>
            <a:ext cx="1866900" cy="23336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0000"/>
                </a:solidFill>
              </a:rPr>
              <a:t>N</a:t>
            </a:r>
            <a:r>
              <a:rPr lang="en-US" sz="900" dirty="0">
                <a:solidFill>
                  <a:srgbClr val="0070C0"/>
                </a:solidFill>
              </a:rPr>
              <a:t>e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900" dirty="0">
                <a:solidFill>
                  <a:srgbClr val="FF0000"/>
                </a:solidFill>
              </a:rPr>
              <a:t>A</a:t>
            </a:r>
            <a:r>
              <a:rPr lang="en-US" sz="900" dirty="0"/>
              <a:t>: </a:t>
            </a:r>
            <a:r>
              <a:rPr lang="en-US" sz="900" dirty="0">
                <a:solidFill>
                  <a:schemeClr val="bg1"/>
                </a:solidFill>
              </a:rPr>
              <a:t>One Nation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32181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desk-neva@gov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32040" y="627534"/>
            <a:ext cx="465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Steps </a:t>
            </a:r>
            <a:r>
              <a:rPr lang="en-IN" sz="3200" b="1" dirty="0" smtClean="0"/>
              <a:t>for</a:t>
            </a:r>
          </a:p>
          <a:p>
            <a:pPr algn="ctr"/>
            <a:r>
              <a:rPr lang="en-IN" sz="3200" b="1" dirty="0" err="1" smtClean="0"/>
              <a:t>Onboarding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NeVA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7114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&amp; Responsibilities of APEX Committee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7924689" cy="397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progress of implementation of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the State Legislature.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Recommendation on the changes in Rules and Procedure, if any required for implementation of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State Legislature.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vercoming issues faced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Government Departments in transferring electronic documents using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Framework for Capacity Building/Training 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for Members of State Legislatures, Officials of State Legislatures and State Government Departments.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Awareness generation and Media plan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243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Preparation of DPR</a:t>
            </a:r>
            <a:endParaRPr lang="en-US" alt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0290176"/>
              </p:ext>
            </p:extLst>
          </p:nvPr>
        </p:nvGraphicFramePr>
        <p:xfrm>
          <a:off x="247576" y="882651"/>
          <a:ext cx="7924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954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Approval 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of DPR at Central Level: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4407016"/>
              </p:ext>
            </p:extLst>
          </p:nvPr>
        </p:nvGraphicFramePr>
        <p:xfrm>
          <a:off x="247576" y="882651"/>
          <a:ext cx="7924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611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 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en-IN" b="1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Empowered Committee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1"/>
            <a:ext cx="8232873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76200" indent="0">
              <a:buSzPct val="100000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composition of the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Project Approval &amp; Empowered Committee is as follows: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49160"/>
              </p:ext>
            </p:extLst>
          </p:nvPr>
        </p:nvGraphicFramePr>
        <p:xfrm>
          <a:off x="283366" y="1431522"/>
          <a:ext cx="8197218" cy="35164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5832"/>
                <a:gridCol w="5472608"/>
                <a:gridCol w="2058778"/>
              </a:tblGrid>
              <a:tr h="351649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Designation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Secretary (MPA)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Chairman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 </a:t>
                      </a:r>
                      <a:r>
                        <a:rPr lang="en-US" dirty="0" err="1" smtClean="0"/>
                        <a:t>MeitY</a:t>
                      </a:r>
                      <a:r>
                        <a:rPr lang="en-US" dirty="0" smtClean="0"/>
                        <a:t> or his nominee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Financial Advisor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DG/DDG, NIC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MD, NICSI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 of concerned State/UT Legislature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 (IT) of concerned State/UT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Addl. Secretary, MPA &amp; Mission Leader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Secretary </a:t>
                      </a:r>
                      <a:endParaRPr lang="en-IN" dirty="0"/>
                    </a:p>
                  </a:txBody>
                  <a:tcPr/>
                </a:tc>
              </a:tr>
              <a:tr h="35164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other person nominated by Chair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Special Invitee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776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Release  of  Funds  to  the  State Government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8232873" cy="437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MPA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releases the funds to the respective State Government (Budget-line Nodal Department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for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implementation.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Nodal Department / State Government shall transfer the fund to the Executing Authority,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along with matching State share. </a:t>
            </a:r>
          </a:p>
          <a:p>
            <a:pPr marL="76200" indent="0">
              <a:buSzPct val="100000"/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Terms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and Conditions for release of Funds: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1st installment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20% of the sanctioned project cost) will be released only after the approval of DPR by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Project Approval and Empowered Committee at Central Level.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2nd installment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40%) will be released after Receipt of Utilization Certificate of 1st  installment amount indicating the physical and financial progress of the scheme along with matching State  Govt. share.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3rd installment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20%) will be released after the receipt of utilization certificate of 2nd installment amount indicating the physical and financial progress of the scheme along with matching State Govt. share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Fourth and Final installment will be released on Project Completion Certificate and Financial Audit by competent authority. </a:t>
            </a:r>
          </a:p>
        </p:txBody>
      </p:sp>
    </p:spTree>
    <p:extLst>
      <p:ext uri="{BB962C8B-B14F-4D97-AF65-F5344CB8AC3E}">
        <p14:creationId xmlns:p14="http://schemas.microsoft.com/office/powerpoint/2010/main" val="811970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Procurement </a:t>
            </a:r>
            <a:r>
              <a:rPr lang="en-US" alt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of Hardware, Software and Services for </a:t>
            </a:r>
            <a:r>
              <a:rPr lang="en-US" altLang="en-IN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endParaRPr lang="en-US" alt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8232873" cy="437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76200" indent="0">
              <a:buSzPct val="10000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receipt of funds, Executing Authority may adopt following routes for procurement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  <a:p>
            <a:pPr marL="76200" indent="0">
              <a:buSzPct val="1000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platform for all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 items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services.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Inviting open Tenders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per General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Financial Rules (GFR),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2017.</a:t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Following State Government’s own established rules and procedures for procurement. </a:t>
            </a:r>
          </a:p>
        </p:txBody>
      </p:sp>
    </p:spTree>
    <p:extLst>
      <p:ext uri="{BB962C8B-B14F-4D97-AF65-F5344CB8AC3E}">
        <p14:creationId xmlns:p14="http://schemas.microsoft.com/office/powerpoint/2010/main" val="261081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Sanctioned Items for </a:t>
            </a:r>
            <a:r>
              <a:rPr lang="en-US" altLang="en-IN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Implementation </a:t>
            </a:r>
            <a:endParaRPr lang="en-US" alt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771550"/>
            <a:ext cx="4320480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 screen Tablet/Laptop/Desktop for in-House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Touchpad for Members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Computers for Officers/Staff in the Legislative Secretariat, Media Centre ,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NSK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Laptops for SPMU, </a:t>
            </a:r>
            <a:r>
              <a:rPr lang="en-GB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Seva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Kendra (NSK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Multi-Functional Printers/ID Card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Printers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Scanners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Wi-Fi Access Points (APs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 Link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8804" y="771550"/>
            <a:ext cx="4320480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Studio (1 NSK +1 Governor)</a:t>
            </a:r>
            <a:endParaRPr lang="en-I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 System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Audio Recording (Reporters Branch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Streaming Setup ( Live Webcasting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Suite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e-Sign/DSC 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Archives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Publicity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Electrical/Civil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Manpower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950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Capacity Building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8644769" cy="437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CPMU in consultation with SPMU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conducts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periodic workshops for Capacity Building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Workshops at Central/National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Orientation workshop for Members of the States/UTs Legislatures, officials of the Legislature Secretariat and State Government Departments 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programs/workshops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Regular training programmed on various modules of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Neva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lnSpc>
                <a:spcPct val="150000"/>
              </a:lnSpc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Setting up of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Seva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Kendra (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e-Learning cum e-Facilitation Centers):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Facilitation to Members of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Legislatures,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officials of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Secretariat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Departments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1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Manpower Deployment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3994929"/>
              </p:ext>
            </p:extLst>
          </p:nvPr>
        </p:nvGraphicFramePr>
        <p:xfrm>
          <a:off x="251520" y="987574"/>
          <a:ext cx="864096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3592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Evaluation &amp; Completion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8356737" cy="437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Project is subject to Internal Audit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MPA,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M/o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PPG&amp;P prior to the release of the 4th Installment to the States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subject to mid term review and end term evaluation. </a:t>
            </a: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to be supported for a period of 36 months from the date it goes live. </a:t>
            </a: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years, State Legislature would be solely responsible for its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Hardware,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Manpower 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from their own resources. </a:t>
            </a: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Govt. of India shall bear the cost of maintenance/ upgradation of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suite by CPMU, Cloud Hosting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Publicity and Capacity Building needs in perpetuity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57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Steps to on-board </a:t>
            </a:r>
            <a:r>
              <a:rPr lang="en-US" altLang="en-IN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endParaRPr lang="en-US" alt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" y="1708813"/>
            <a:ext cx="7884368" cy="151100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Central Project Management Unit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1"/>
            <a:ext cx="8232873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76200" indent="0">
              <a:buSzPct val="100000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Central Project Management Unit (CPMU) inter-alia is responsible for review of the financial and technical progress of the project from time to time .</a:t>
            </a:r>
          </a:p>
          <a:p>
            <a:pPr marL="76200" indent="0">
              <a:buSzPct val="100000"/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Composition of CPMU:-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36886"/>
              </p:ext>
            </p:extLst>
          </p:nvPr>
        </p:nvGraphicFramePr>
        <p:xfrm>
          <a:off x="283366" y="1900012"/>
          <a:ext cx="8197218" cy="306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5832"/>
                <a:gridCol w="4990954"/>
                <a:gridCol w="2540432"/>
              </a:tblGrid>
              <a:tr h="38250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S.No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Designation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Secretary, M/o Parliamentary Affairs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Mission Leader (Chairman)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Advisor or his representative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DG, NIC or his representative 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Secretary (e-</a:t>
                      </a:r>
                      <a:r>
                        <a:rPr lang="en-US" dirty="0" err="1" smtClean="0"/>
                        <a:t>Gov</a:t>
                      </a:r>
                      <a:r>
                        <a:rPr lang="en-US" dirty="0" smtClean="0"/>
                        <a:t>), </a:t>
                      </a:r>
                      <a:r>
                        <a:rPr lang="en-US" dirty="0" err="1" smtClean="0"/>
                        <a:t>MeitY</a:t>
                      </a:r>
                      <a:r>
                        <a:rPr lang="en-US" dirty="0" smtClean="0"/>
                        <a:t> or his representative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MD, NICSI or his representative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Project Leader, </a:t>
                      </a:r>
                      <a:r>
                        <a:rPr lang="en-IN" dirty="0" err="1" smtClean="0"/>
                        <a:t>NeVA</a:t>
                      </a:r>
                      <a:r>
                        <a:rPr lang="en-IN" dirty="0" smtClean="0"/>
                        <a:t>, NIC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 anchor="ctr"/>
                </a:tc>
              </a:tr>
              <a:tr h="38250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Project Director, </a:t>
                      </a:r>
                      <a:r>
                        <a:rPr lang="en-IN" dirty="0" err="1" smtClean="0"/>
                        <a:t>NeVA</a:t>
                      </a:r>
                      <a:r>
                        <a:rPr lang="en-IN" dirty="0" smtClean="0"/>
                        <a:t>, NIC 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Secretary</a:t>
                      </a:r>
                      <a:endParaRPr lang="en-IN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1994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Roles &amp; Responsibilities of CPMU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8140713" cy="437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Assessing the progress of work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advise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new directions /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approach.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Examination of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Legislatures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regarding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 releases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consideration by the Empowered Committee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Advance action regarding completion of the project, establishment of facilities, 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 utilization and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transfer of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knowledge.</a:t>
            </a:r>
          </a:p>
          <a:p>
            <a:pPr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the deliverables of the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agencies.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Role of NIC at Centre level: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GB"/>
          </a:p>
        </p:txBody>
      </p:sp>
      <p:grpSp>
        <p:nvGrpSpPr>
          <p:cNvPr id="7" name="Google Shape;294;p24"/>
          <p:cNvGrpSpPr/>
          <p:nvPr/>
        </p:nvGrpSpPr>
        <p:grpSpPr>
          <a:xfrm>
            <a:off x="251520" y="1089706"/>
            <a:ext cx="8229064" cy="1143008"/>
            <a:chOff x="1593000" y="2322568"/>
            <a:chExt cx="6798662" cy="643500"/>
          </a:xfrm>
        </p:grpSpPr>
        <p:sp>
          <p:nvSpPr>
            <p:cNvPr id="8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0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Development of </a:t>
              </a: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NeVA</a:t>
              </a:r>
              <a:endParaRPr sz="1800" b="1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endParaRPr>
            </a:p>
          </p:txBody>
        </p:sp>
        <p:sp>
          <p:nvSpPr>
            <p:cNvPr id="12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4" name="Google Shape;301;p24"/>
            <p:cNvSpPr/>
            <p:nvPr/>
          </p:nvSpPr>
          <p:spPr>
            <a:xfrm>
              <a:off x="4452856" y="2323750"/>
              <a:ext cx="3938806" cy="642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NIC is responsible for development of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NeVA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20040" lvl="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For this purpose NIC has already  formed a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NeVA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Project team at central level.</a:t>
              </a:r>
              <a:endParaRPr dirty="0">
                <a:solidFill>
                  <a:schemeClr val="accent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endParaRPr>
            </a:p>
          </p:txBody>
        </p:sp>
      </p:grpSp>
      <p:grpSp>
        <p:nvGrpSpPr>
          <p:cNvPr id="15" name="Google Shape;294;p24"/>
          <p:cNvGrpSpPr/>
          <p:nvPr/>
        </p:nvGrpSpPr>
        <p:grpSpPr>
          <a:xfrm>
            <a:off x="251520" y="2571750"/>
            <a:ext cx="8229064" cy="1143008"/>
            <a:chOff x="1593000" y="2322568"/>
            <a:chExt cx="6798662" cy="643500"/>
          </a:xfrm>
        </p:grpSpPr>
        <p:sp>
          <p:nvSpPr>
            <p:cNvPr id="16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NeVA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Cloud Hosting</a:t>
              </a:r>
              <a:endParaRPr sz="1800" b="1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endParaRPr>
            </a:p>
          </p:txBody>
        </p:sp>
        <p:sp>
          <p:nvSpPr>
            <p:cNvPr id="20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2" name="Google Shape;301;p24"/>
            <p:cNvSpPr/>
            <p:nvPr/>
          </p:nvSpPr>
          <p:spPr>
            <a:xfrm>
              <a:off x="4452856" y="2323750"/>
              <a:ext cx="3938806" cy="642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NeVA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for all States is hosted at National Cloud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Meghraj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marL="320040" lvl="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Live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application 	-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Bhubaneswar NIC Data Centre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DR Site		- Hyderabad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NIC Data Centre.</a:t>
              </a:r>
              <a:endParaRPr dirty="0">
                <a:solidFill>
                  <a:schemeClr val="accent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207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Role of NIC at State level :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4868543"/>
              </p:ext>
            </p:extLst>
          </p:nvPr>
        </p:nvGraphicFramePr>
        <p:xfrm>
          <a:off x="205644" y="773607"/>
          <a:ext cx="8732711" cy="436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44107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Role of NIC at State level :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7480100"/>
              </p:ext>
            </p:extLst>
          </p:nvPr>
        </p:nvGraphicFramePr>
        <p:xfrm>
          <a:off x="205644" y="773607"/>
          <a:ext cx="8732711" cy="436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2116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Role of NICSI: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9026635"/>
              </p:ext>
            </p:extLst>
          </p:nvPr>
        </p:nvGraphicFramePr>
        <p:xfrm>
          <a:off x="251520" y="987574"/>
          <a:ext cx="8229064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9362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GB"/>
          </a:p>
        </p:txBody>
      </p:sp>
      <p:sp>
        <p:nvSpPr>
          <p:cNvPr id="327" name="Google Shape;327;p34"/>
          <p:cNvSpPr txBox="1">
            <a:spLocks noGrp="1"/>
          </p:cNvSpPr>
          <p:nvPr>
            <p:ph type="ctrTitle" idx="4294967295"/>
          </p:nvPr>
        </p:nvSpPr>
        <p:spPr>
          <a:xfrm>
            <a:off x="899591" y="1536854"/>
            <a:ext cx="7416824" cy="7122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>
                <a:solidFill>
                  <a:srgbClr val="002060"/>
                </a:solidFill>
              </a:rPr>
              <a:t>Thank You 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2163" y="2177134"/>
            <a:ext cx="7272245" cy="5760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algn="ctr"/>
            <a:endParaRPr lang="en-US" sz="600" dirty="0" smtClean="0"/>
          </a:p>
          <a:p>
            <a:pPr algn="ctr"/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 valuable time</a:t>
            </a:r>
          </a:p>
          <a:p>
            <a:pPr algn="ctr"/>
            <a:endParaRPr lang="en-US" sz="1100" dirty="0" smtClean="0"/>
          </a:p>
          <a:p>
            <a:pPr algn="ctr"/>
            <a:endParaRPr lang="en-US" sz="700" dirty="0" smtClean="0"/>
          </a:p>
          <a:p>
            <a:pPr algn="ctr"/>
            <a:endParaRPr lang="en-US" sz="7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57" y="407041"/>
            <a:ext cx="1593290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8484" y="3303301"/>
            <a:ext cx="515903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Ministry of Parliamentary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Affairs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109, Parliament House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Annexe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New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Delhi-110001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helpdesk-neva@gov.in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Office: 011-23034109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Suite </a:t>
            </a:r>
            <a:endParaRPr lang="en-US" alt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7504" y="915566"/>
            <a:ext cx="5025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Components for </a:t>
            </a:r>
            <a:r>
              <a:rPr lang="en-IN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IN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6772213"/>
              </p:ext>
            </p:extLst>
          </p:nvPr>
        </p:nvGraphicFramePr>
        <p:xfrm>
          <a:off x="82557" y="1491630"/>
          <a:ext cx="838842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2326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endParaRPr lang="en-US" alt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7924689" cy="397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has been designed &amp; developed by CPMU, MPA Technical professionals under the guidance of NIC.</a:t>
            </a:r>
          </a:p>
          <a:p>
            <a:pPr indent="-457200" algn="just">
              <a:buSzPct val="100000"/>
              <a:buFont typeface="Wingdings" panose="05000000000000000000" pitchFamily="2" charset="2"/>
              <a:buChar char="Ø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17 Modules are being used across Legislatures.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CPMU is providing necessary customization as per local requirements of Legislatures.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Online Support through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eTicketing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/Helpdesk to Legislatures.</a:t>
            </a:r>
          </a:p>
        </p:txBody>
      </p:sp>
    </p:spTree>
    <p:extLst>
      <p:ext uri="{BB962C8B-B14F-4D97-AF65-F5344CB8AC3E}">
        <p14:creationId xmlns:p14="http://schemas.microsoft.com/office/powerpoint/2010/main" val="39020246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Steps 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to be taken for execution of the project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7924689" cy="397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Tripartite Agreement amongst Legislature, State Government and Government of India.</a:t>
            </a:r>
          </a:p>
          <a:p>
            <a:pPr algn="just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Budget-line Nodal Department by the State Government for transfer of central funds &amp; release of the State share to State Legislature.</a:t>
            </a:r>
          </a:p>
          <a:p>
            <a:pPr algn="just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Commitment from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Government regarding their share/Financial provision for the project.</a:t>
            </a:r>
          </a:p>
          <a:p>
            <a:pPr algn="just">
              <a:lnSpc>
                <a:spcPct val="150000"/>
              </a:lnSpc>
              <a:buSzPct val="100000"/>
              <a:buFont typeface="Wingdings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74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Constitution 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of SPMU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1"/>
            <a:ext cx="7924689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76200" indent="0" algn="just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State Level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Monitoring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cum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Implementation Committee is responsible for  reviewing the financial and technical progress of the project from time to time. The composition for the SPMU is as  follows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6200" indent="0" algn="just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 algn="just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27139"/>
              </p:ext>
            </p:extLst>
          </p:nvPr>
        </p:nvGraphicFramePr>
        <p:xfrm>
          <a:off x="305768" y="1739840"/>
          <a:ext cx="8197218" cy="34036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5832"/>
                <a:gridCol w="5472608"/>
                <a:gridCol w="2058778"/>
              </a:tblGrid>
              <a:tr h="343612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Designation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90204"/>
                        <a:buNone/>
                        <a:tabLst/>
                        <a:defRPr/>
                      </a:pPr>
                      <a:r>
                        <a:rPr lang="en-IN" dirty="0" smtClean="0"/>
                        <a:t>Secretary (State Legislature)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Chairman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Secretary(IT)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Secretary (Finance </a:t>
                      </a:r>
                      <a:r>
                        <a:rPr lang="en-IN" dirty="0" err="1" smtClean="0"/>
                        <a:t>Deptt</a:t>
                      </a:r>
                      <a:r>
                        <a:rPr lang="en-IN" dirty="0" smtClean="0"/>
                        <a:t>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1110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 (Budget-line Nodal </a:t>
                      </a:r>
                      <a:r>
                        <a:rPr lang="en-US" dirty="0" err="1" smtClean="0"/>
                        <a:t>Deptt</a:t>
                      </a:r>
                      <a:r>
                        <a:rPr lang="en-US" dirty="0" smtClean="0"/>
                        <a:t> for State Legislature)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Secretary Parliamentary Affairs </a:t>
                      </a:r>
                      <a:r>
                        <a:rPr lang="en-IN" dirty="0" err="1" smtClean="0"/>
                        <a:t>Deptt</a:t>
                      </a:r>
                      <a:r>
                        <a:rPr lang="en-IN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State Informatics Officer, NIC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Representative of NICSI, if available at State 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Secretary/ Director/DS (State Legislature)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Secretary</a:t>
                      </a:r>
                      <a:endParaRPr lang="en-IN" dirty="0"/>
                    </a:p>
                  </a:txBody>
                  <a:tcPr/>
                </a:tc>
              </a:tr>
              <a:tr h="3436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other person nominated by Chairman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Special Invitee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970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</a:t>
            </a:r>
            <a:r>
              <a:rPr lang="en-US" altLang="en-IN" b="1" dirty="0">
                <a:latin typeface="Calibri" panose="020F0502020204030204" pitchFamily="34" charset="0"/>
                <a:cs typeface="Calibri" panose="020F0502020204030204" pitchFamily="34" charset="0"/>
              </a:rPr>
              <a:t>&amp; Responsibilities of SPMU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0"/>
            <a:ext cx="7924689" cy="397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Amendments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if any required in Act(s), Rules, and Regulations for implementation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State Legislature.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Maintenance and Replacement of ICT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taking over the Project after completion.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Approval on the changes required in the State Legislature’s Business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Processes Re-engineering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(BPR).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Recommendation on release of funds. </a:t>
            </a:r>
          </a:p>
          <a:p>
            <a:pPr marL="76200" indent="0" algn="just">
              <a:buSzPct val="1000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72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&amp; Responsibilities of SPMU</a:t>
            </a:r>
            <a:endParaRPr lang="en-US" alt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631199"/>
            <a:ext cx="7924689" cy="390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Monthly review of the technical and financial progress of the project.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Address any inter-Departmental issues, if required.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Overall guidance and directions for speedy implementation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the State Legislature. 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Awareness / Media plan (Tag Line, Radio Jingle) / Audio &amp; Video, TV Spots – English, Hindi and Regional Language.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1520" y="171266"/>
            <a:ext cx="8640960" cy="4562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Level Apex Committee </a:t>
            </a:r>
            <a:r>
              <a:rPr lang="en-US" alt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e-Governance &amp; General Purposes: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711" y="771551"/>
            <a:ext cx="7924689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76200" indent="0" algn="just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 Level Apex Committee may be constituted for monitoring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project and other e-Governance issues in the State:-</a:t>
            </a:r>
          </a:p>
          <a:p>
            <a:pPr marL="76200" indent="0" algn="just"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composition of the House Committee of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NeVA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will be as follows: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49176"/>
              </p:ext>
            </p:extLst>
          </p:nvPr>
        </p:nvGraphicFramePr>
        <p:xfrm>
          <a:off x="263082" y="1790700"/>
          <a:ext cx="8197218" cy="3352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5832"/>
                <a:gridCol w="5472608"/>
                <a:gridCol w="2058778"/>
              </a:tblGrid>
              <a:tr h="281486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Designation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Hon’ble Speaker/Dy. Speaker - Chairman/Dy. Chairman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Chairman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State Legislature – 1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State Legislature – 2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State Legislature – 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State Legislature – 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State Legislature – 5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State Legislature – 6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 State Legislature – 7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Secretary in Charge (e-Governance/IT)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</a:t>
                      </a:r>
                      <a:endParaRPr lang="en-IN" dirty="0"/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Secretary, State Legislature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Member Secretary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06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1766</Words>
  <Application>Microsoft Office PowerPoint</Application>
  <PresentationFormat>On-screen Show (16:9)</PresentationFormat>
  <Paragraphs>308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Barlow</vt:lpstr>
      <vt:lpstr>Barlow Light</vt:lpstr>
      <vt:lpstr>Calibri</vt:lpstr>
      <vt:lpstr>Lato Black</vt:lpstr>
      <vt:lpstr>Lato Light</vt:lpstr>
      <vt:lpstr>Wingdings</vt:lpstr>
      <vt:lpstr>Silvia template</vt:lpstr>
      <vt:lpstr>PowerPoint Presentation</vt:lpstr>
      <vt:lpstr>Steps to on-board NeVA</vt:lpstr>
      <vt:lpstr>NeVA Suite </vt:lpstr>
      <vt:lpstr>Software</vt:lpstr>
      <vt:lpstr>Steps to be taken for execution of the project</vt:lpstr>
      <vt:lpstr>Constitution of SPMU</vt:lpstr>
      <vt:lpstr>Roles &amp; Responsibilities of SPMU</vt:lpstr>
      <vt:lpstr>Roles &amp; Responsibilities of SPMU</vt:lpstr>
      <vt:lpstr>High Level Apex Committee for e-Governance &amp; General Purposes: </vt:lpstr>
      <vt:lpstr>Roles &amp; Responsibilities of APEX Committee</vt:lpstr>
      <vt:lpstr>Preparation of DPR</vt:lpstr>
      <vt:lpstr>Approval of DPR at Central Level: </vt:lpstr>
      <vt:lpstr>Composition of NeVA Empowered Committee</vt:lpstr>
      <vt:lpstr>Release  of  Funds  to  the  State Government</vt:lpstr>
      <vt:lpstr>Procurement of Hardware, Software and Services for NeVA</vt:lpstr>
      <vt:lpstr>Sanctioned Items for NeVA Implementation </vt:lpstr>
      <vt:lpstr>Capacity Building </vt:lpstr>
      <vt:lpstr>Manpower Deployment</vt:lpstr>
      <vt:lpstr>Evaluation &amp; Completion </vt:lpstr>
      <vt:lpstr>Central Project Management Unit</vt:lpstr>
      <vt:lpstr>Roles &amp; Responsibilities of CPMU</vt:lpstr>
      <vt:lpstr>Role of NIC at Centre level:</vt:lpstr>
      <vt:lpstr>Role of NIC at State level :</vt:lpstr>
      <vt:lpstr>Role of NIC at State level :</vt:lpstr>
      <vt:lpstr>Role of NICSI: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nic</dc:creator>
  <cp:lastModifiedBy>Admin</cp:lastModifiedBy>
  <cp:revision>233</cp:revision>
  <dcterms:created xsi:type="dcterms:W3CDTF">2021-02-11T12:24:00Z</dcterms:created>
  <dcterms:modified xsi:type="dcterms:W3CDTF">2023-05-24T08:04:09Z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1033-3.1.0.4974</vt:lpwstr>
  </property>
</Properties>
</file>