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8" r:id="rId3"/>
    <p:sldId id="297" r:id="rId4"/>
    <p:sldId id="293" r:id="rId5"/>
    <p:sldId id="278" r:id="rId6"/>
    <p:sldId id="268" r:id="rId7"/>
    <p:sldId id="267" r:id="rId8"/>
    <p:sldId id="264" r:id="rId9"/>
    <p:sldId id="290" r:id="rId10"/>
    <p:sldId id="269" r:id="rId11"/>
    <p:sldId id="285" r:id="rId12"/>
    <p:sldId id="286" r:id="rId13"/>
    <p:sldId id="287" r:id="rId14"/>
    <p:sldId id="292" r:id="rId15"/>
    <p:sldId id="295" r:id="rId16"/>
    <p:sldId id="272" r:id="rId1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6" autoAdjust="0"/>
    <p:restoredTop sz="96433" autoAdjust="0"/>
  </p:normalViewPr>
  <p:slideViewPr>
    <p:cSldViewPr snapToGrid="0">
      <p:cViewPr varScale="1">
        <p:scale>
          <a:sx n="64" d="100"/>
          <a:sy n="64" d="100"/>
        </p:scale>
        <p:origin x="8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7BDC445-790C-4C0F-8AFC-E6539868BF61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D8EEEFD-4224-4541-83B8-24C6298631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79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EEEFD-4224-4541-83B8-24C62986318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54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EEEFD-4224-4541-83B8-24C62986318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3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637D-A919-44F9-A33D-FF1E5BD4E577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D0FF-48B7-450E-A6E1-F8EB96E38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5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637D-A919-44F9-A33D-FF1E5BD4E577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D0FF-48B7-450E-A6E1-F8EB96E38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637D-A919-44F9-A33D-FF1E5BD4E577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D0FF-48B7-450E-A6E1-F8EB96E38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3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637D-A919-44F9-A33D-FF1E5BD4E577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D0FF-48B7-450E-A6E1-F8EB96E38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4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637D-A919-44F9-A33D-FF1E5BD4E577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D0FF-48B7-450E-A6E1-F8EB96E38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2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637D-A919-44F9-A33D-FF1E5BD4E577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D0FF-48B7-450E-A6E1-F8EB96E38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15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637D-A919-44F9-A33D-FF1E5BD4E577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D0FF-48B7-450E-A6E1-F8EB96E38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637D-A919-44F9-A33D-FF1E5BD4E577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D0FF-48B7-450E-A6E1-F8EB96E38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2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637D-A919-44F9-A33D-FF1E5BD4E577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D0FF-48B7-450E-A6E1-F8EB96E38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0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637D-A919-44F9-A33D-FF1E5BD4E577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D0FF-48B7-450E-A6E1-F8EB96E38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85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637D-A919-44F9-A33D-FF1E5BD4E577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D0FF-48B7-450E-A6E1-F8EB96E38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B637D-A919-44F9-A33D-FF1E5BD4E577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4D0FF-48B7-450E-A6E1-F8EB96E38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5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81894"/>
            <a:ext cx="11404143" cy="2616200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5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</a:t>
            </a:r>
            <a:b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5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Uttar Pradesh Legislative Assembly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132" y="478701"/>
            <a:ext cx="6925735" cy="1684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69" y="535162"/>
            <a:ext cx="1409998" cy="1676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628" y="588771"/>
            <a:ext cx="1228344" cy="1569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634" y="2683958"/>
            <a:ext cx="2755900" cy="125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12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745" y="25390"/>
            <a:ext cx="11333787" cy="91440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Glimpses of Training and Orientation Program on e-</a:t>
            </a:r>
            <a:r>
              <a:rPr lang="en-US" sz="3200" u="sng" dirty="0" err="1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Vidhan</a:t>
            </a:r>
            <a:endParaRPr lang="en-US" sz="3200" u="sng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630" y="974050"/>
            <a:ext cx="11623727" cy="5058450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Training of Hon’ble Speaker and Members of the UPLA (20th to 21st May 2022).</a:t>
            </a:r>
          </a:p>
          <a:p>
            <a:pPr algn="just"/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members of the Legislative Assembly were given a hands-on training session on the use of Tablets and e-Books.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42" y="2781300"/>
            <a:ext cx="3317658" cy="303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51" y="2879781"/>
            <a:ext cx="3750499" cy="307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F:\Neva Photos\27-4-22-विधानसभा मे अधिकारियो के प्रशिक्ष्ण शिविर की फोटोग्राफी\IMG-20220427-WA01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50" y="2857500"/>
            <a:ext cx="3173207" cy="3035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729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132" y="369359"/>
            <a:ext cx="10778067" cy="481542"/>
          </a:xfrm>
        </p:spPr>
        <p:txBody>
          <a:bodyPr>
            <a:noAutofit/>
          </a:bodyPr>
          <a:lstStyle/>
          <a:p>
            <a:pPr algn="ctr"/>
            <a:r>
              <a:rPr lang="en-IN" sz="3600" u="sng" dirty="0" err="1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NeVA</a:t>
            </a:r>
            <a:r>
              <a:rPr lang="en-IN" sz="3600" u="sng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Services Status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130255"/>
              </p:ext>
            </p:extLst>
          </p:nvPr>
        </p:nvGraphicFramePr>
        <p:xfrm>
          <a:off x="1873770" y="1328712"/>
          <a:ext cx="8169639" cy="459461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12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7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46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dirty="0"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 err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S.No</a:t>
                      </a:r>
                      <a:r>
                        <a:rPr lang="en-IN" sz="16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</a:p>
                  </a:txBody>
                  <a:tcPr marL="36171" marR="361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dirty="0"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Proposed Services</a:t>
                      </a:r>
                    </a:p>
                  </a:txBody>
                  <a:tcPr marL="36171" marR="3617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97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36171" marR="361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Digital  House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</a:t>
                      </a:r>
                    </a:p>
                  </a:txBody>
                  <a:tcPr marL="36171" marR="3617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36171" marR="361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Business Controlling</a:t>
                      </a:r>
                    </a:p>
                  </a:txBody>
                  <a:tcPr marL="36171" marR="3617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36171" marR="361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Reporters Branch</a:t>
                      </a:r>
                    </a:p>
                  </a:txBody>
                  <a:tcPr marL="36171" marR="3617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</a:p>
                  </a:txBody>
                  <a:tcPr marL="36171" marR="361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Synopsis Branch (Proceeding Section)</a:t>
                      </a:r>
                    </a:p>
                  </a:txBody>
                  <a:tcPr marL="36171" marR="3617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</a:p>
                  </a:txBody>
                  <a:tcPr marL="36171" marR="361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Editorial Branch (Proceeding Section)</a:t>
                      </a:r>
                    </a:p>
                  </a:txBody>
                  <a:tcPr marL="36171" marR="3617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0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</a:p>
                  </a:txBody>
                  <a:tcPr marL="36171" marR="361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Table Office (Parliamentary Section)</a:t>
                      </a:r>
                    </a:p>
                  </a:txBody>
                  <a:tcPr marL="36171" marR="3617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082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298249"/>
              </p:ext>
            </p:extLst>
          </p:nvPr>
        </p:nvGraphicFramePr>
        <p:xfrm>
          <a:off x="2414874" y="788761"/>
          <a:ext cx="8093231" cy="528047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94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8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43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dirty="0"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 err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S.No</a:t>
                      </a:r>
                      <a:r>
                        <a:rPr lang="en-IN" sz="16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</a:p>
                  </a:txBody>
                  <a:tcPr marL="36171" marR="361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dirty="0"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Proposed Services</a:t>
                      </a:r>
                    </a:p>
                  </a:txBody>
                  <a:tcPr marL="36171" marR="3617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1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</a:t>
                      </a:r>
                    </a:p>
                  </a:txBody>
                  <a:tcPr marL="36171" marR="361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Question</a:t>
                      </a:r>
                    </a:p>
                  </a:txBody>
                  <a:tcPr marL="36171" marR="3617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1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</a:t>
                      </a:r>
                    </a:p>
                  </a:txBody>
                  <a:tcPr marL="36171" marR="361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Members Secured Portal</a:t>
                      </a:r>
                    </a:p>
                  </a:txBody>
                  <a:tcPr marL="36171" marR="3617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1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Bills Management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1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Constituency Management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43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Legislation</a:t>
                      </a:r>
                      <a:r>
                        <a:rPr lang="en-IN" sz="1800" kern="12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(Parliamentary)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43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Committees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43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Member Amenities (MA) (Protocol)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543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Members Salary and Allowances (MSA) (</a:t>
                      </a:r>
                      <a:r>
                        <a:rPr lang="en-IN" sz="1800" baseline="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Accounts)</a:t>
                      </a:r>
                      <a:endParaRPr lang="en-IN" sz="1800" dirty="0"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575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937050"/>
              </p:ext>
            </p:extLst>
          </p:nvPr>
        </p:nvGraphicFramePr>
        <p:xfrm>
          <a:off x="1785703" y="995936"/>
          <a:ext cx="7987884" cy="486612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89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13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dirty="0"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 err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S.No</a:t>
                      </a:r>
                      <a:r>
                        <a:rPr lang="en-IN" sz="16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</a:p>
                  </a:txBody>
                  <a:tcPr marL="36171" marR="361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dirty="0"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Proposed Services</a:t>
                      </a:r>
                    </a:p>
                  </a:txBody>
                  <a:tcPr marL="36171" marR="3617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Procurement and Stores (Index, Stationary Management 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3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Digital Archives (Proceeding)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Library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3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Government Assurances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3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Mobile APPs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3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e-office implementation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3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Public Portal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3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User Management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3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Centralized Pass Cell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73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Media Desk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125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88900"/>
            <a:ext cx="10515600" cy="915035"/>
          </a:xfrm>
        </p:spPr>
        <p:txBody>
          <a:bodyPr>
            <a:normAutofit/>
          </a:bodyPr>
          <a:lstStyle/>
          <a:p>
            <a:pPr algn="ctr"/>
            <a:r>
              <a:rPr lang="en-IN" sz="4000" u="sng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Future Road Map</a:t>
            </a:r>
            <a:endParaRPr lang="en-US" sz="4000" u="sng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034896"/>
            <a:ext cx="11696699" cy="567070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UPLA suggestions :-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customise </a:t>
            </a:r>
            <a:r>
              <a:rPr lang="en-IN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NeVA</a:t>
            </a:r>
            <a:r>
              <a:rPr lang="en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features as per the requirement of UPLA.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Activation of </a:t>
            </a:r>
            <a:r>
              <a:rPr lang="en-IN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NeVA</a:t>
            </a:r>
            <a:r>
              <a:rPr lang="en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online information of Question-Answer/Notices/Bill from Government department.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Configuration of UP Legislative software with </a:t>
            </a:r>
            <a:r>
              <a:rPr lang="en-IN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NeVA</a:t>
            </a:r>
            <a:r>
              <a:rPr lang="en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 that Bill Management, Constituency Management, e-Office implementation, is made effective.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Provision of Tablets in committee halls for conducting meetings online and in </a:t>
            </a:r>
            <a:r>
              <a:rPr lang="en-IN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NeVA</a:t>
            </a:r>
            <a:r>
              <a:rPr lang="en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N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Seva</a:t>
            </a:r>
            <a:r>
              <a:rPr lang="en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Kendra for training purpose. </a:t>
            </a:r>
          </a:p>
          <a:p>
            <a:pPr lvl="8" algn="just">
              <a:lnSpc>
                <a:spcPct val="150000"/>
              </a:lnSpc>
              <a:buNone/>
            </a:pPr>
            <a:r>
              <a:rPr lang="en-IN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				         </a:t>
            </a:r>
            <a:r>
              <a:rPr lang="en-IN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contd</a:t>
            </a:r>
            <a:r>
              <a:rPr lang="en-IN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IN" sz="1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539596"/>
            <a:ext cx="11696699" cy="567070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Cyber security equipment like firewall, UTM, and managed switches may be approved to enhance security and creation of redundant backbone.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Each Legislative assembly has its own peculiarity so to become paperless we need to improvise </a:t>
            </a:r>
            <a:r>
              <a:rPr lang="en-IN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NeVA</a:t>
            </a:r>
            <a:r>
              <a:rPr lang="en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make it compatible with the existing digital infrastructure of the State Assembly.  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requirement of UP </a:t>
            </a:r>
            <a:r>
              <a:rPr lang="en-IN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Vidhan</a:t>
            </a:r>
            <a:r>
              <a:rPr lang="en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N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Sabha</a:t>
            </a:r>
            <a:r>
              <a:rPr lang="en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on higher scale considering the higher strength of members as compared to other states hence DPR must be revised considering the additional requirement of Hardware and Software for successful implementation of </a:t>
            </a:r>
            <a:r>
              <a:rPr lang="en-IN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NeVA</a:t>
            </a:r>
            <a:r>
              <a:rPr lang="en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Uttar Pradesh </a:t>
            </a:r>
            <a:r>
              <a:rPr lang="en-IN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Vidhan</a:t>
            </a:r>
            <a:r>
              <a:rPr lang="en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N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Sabha</a:t>
            </a:r>
            <a:r>
              <a:rPr lang="en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5976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134" y="858212"/>
            <a:ext cx="10845800" cy="4717618"/>
          </a:xfrm>
        </p:spPr>
        <p:txBody>
          <a:bodyPr>
            <a:normAutofit/>
          </a:bodyPr>
          <a:lstStyle/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buNone/>
            </a:pPr>
            <a:r>
              <a:rPr lang="en-US" sz="5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THANK</a:t>
            </a:r>
            <a:r>
              <a:rPr lang="en-US" sz="3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5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YOU</a:t>
            </a:r>
            <a:endParaRPr lang="en-US" sz="44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3905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73" y="365126"/>
            <a:ext cx="10725727" cy="796410"/>
          </a:xfrm>
        </p:spPr>
        <p:txBody>
          <a:bodyPr>
            <a:normAutofit/>
          </a:bodyPr>
          <a:lstStyle/>
          <a:p>
            <a:pPr algn="ctr"/>
            <a:r>
              <a:rPr lang="en-IN" sz="4000" u="sng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Adoption of </a:t>
            </a:r>
            <a:r>
              <a:rPr lang="en-IN" sz="4000" u="sng" dirty="0" err="1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NeVA</a:t>
            </a:r>
            <a:endParaRPr lang="en-US" sz="4000" u="sng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953" y="1200572"/>
            <a:ext cx="6854767" cy="540342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Uttar Pradesh Legislative Assembly adopted </a:t>
            </a:r>
            <a:r>
              <a:rPr lang="en-IN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NeVA</a:t>
            </a:r>
            <a:r>
              <a:rPr lang="en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with the approval of SPMU on 14</a:t>
            </a:r>
            <a:r>
              <a:rPr lang="en-IN" sz="24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en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March 2022. 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tripartite </a:t>
            </a:r>
            <a:r>
              <a:rPr lang="en-IN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MoU</a:t>
            </a:r>
            <a:r>
              <a:rPr lang="en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amongst </a:t>
            </a:r>
            <a:r>
              <a:rPr lang="en-IN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MoPA</a:t>
            </a:r>
            <a:r>
              <a:rPr lang="en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IN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GoI</a:t>
            </a:r>
            <a:r>
              <a:rPr lang="en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), Department of Parliamentary Affairs(</a:t>
            </a:r>
            <a:r>
              <a:rPr lang="en-IN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GoUP</a:t>
            </a:r>
            <a:r>
              <a:rPr lang="en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and UPLA was signed on 08</a:t>
            </a:r>
            <a:r>
              <a:rPr lang="en-IN" sz="24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en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April 2021.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Session of the 18</a:t>
            </a:r>
            <a:r>
              <a:rPr lang="en-IN" sz="24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en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Legislative Assembly on 23</a:t>
            </a:r>
            <a:r>
              <a:rPr lang="en-IN" sz="24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rd</a:t>
            </a:r>
            <a:r>
              <a:rPr lang="en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May 2022 was conducted Digitally on </a:t>
            </a:r>
            <a:r>
              <a:rPr lang="en-IN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NeVA</a:t>
            </a:r>
            <a:r>
              <a:rPr lang="en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platform.</a:t>
            </a:r>
          </a:p>
          <a:p>
            <a:pPr marL="3429000" lvl="8" algn="r">
              <a:lnSpc>
                <a:spcPct val="150000"/>
              </a:lnSpc>
              <a:spcBef>
                <a:spcPts val="1000"/>
              </a:spcBef>
              <a:buNone/>
            </a:pPr>
            <a:r>
              <a:rPr lang="en-IN" sz="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		</a:t>
            </a:r>
            <a:endParaRPr lang="en-IN" sz="6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7" descr="p 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6500" y="1935842"/>
            <a:ext cx="4508500" cy="322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96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73" y="365126"/>
            <a:ext cx="10725727" cy="796410"/>
          </a:xfrm>
        </p:spPr>
        <p:txBody>
          <a:bodyPr>
            <a:normAutofit/>
          </a:bodyPr>
          <a:lstStyle/>
          <a:p>
            <a:r>
              <a:rPr lang="en-IN" sz="4000" u="sng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Digital Facility in UPLA before </a:t>
            </a:r>
            <a:r>
              <a:rPr lang="en-IN" sz="4000" u="sng" dirty="0" err="1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NeVA</a:t>
            </a:r>
            <a:endParaRPr lang="en-US" sz="4000" u="sng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953" y="1289472"/>
            <a:ext cx="6854767" cy="540342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UPLA has already achieved several goals as mentioned in  </a:t>
            </a:r>
            <a:r>
              <a:rPr lang="en-IN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NeVA</a:t>
            </a:r>
            <a:r>
              <a:rPr lang="en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DPR before the actual implementation of </a:t>
            </a:r>
            <a:r>
              <a:rPr lang="en-IN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NeVA</a:t>
            </a:r>
            <a:r>
              <a:rPr lang="en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228600" lvl="1" algn="just">
              <a:lnSpc>
                <a:spcPct val="100000"/>
              </a:lnSpc>
              <a:spcBef>
                <a:spcPts val="1000"/>
              </a:spcBef>
            </a:pPr>
            <a:r>
              <a:rPr lang="en-IN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UPLA created Vidhan Sabha Online </a:t>
            </a:r>
            <a:r>
              <a:rPr lang="en-IN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Prasnottar</a:t>
            </a:r>
            <a:r>
              <a:rPr lang="en-IN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N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Pranali</a:t>
            </a:r>
            <a:r>
              <a:rPr lang="en-IN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(VSOPP) in 2016 for online Questions &amp; Answer submission.</a:t>
            </a:r>
          </a:p>
          <a:p>
            <a:pPr marL="228600" lvl="1" algn="just">
              <a:lnSpc>
                <a:spcPct val="100000"/>
              </a:lnSpc>
              <a:spcBef>
                <a:spcPts val="1000"/>
              </a:spcBef>
            </a:pPr>
            <a:r>
              <a:rPr lang="en-IN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Uttar Pradesh Legislative Assembly website has been transformed into a Dynamic website for easy data flow.</a:t>
            </a:r>
          </a:p>
          <a:p>
            <a:pPr marL="228600" lvl="1" algn="just">
              <a:lnSpc>
                <a:spcPct val="100000"/>
              </a:lnSpc>
              <a:spcBef>
                <a:spcPts val="1000"/>
              </a:spcBef>
            </a:pP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Live Streaming of House Proceedings on Digital Platform.</a:t>
            </a:r>
          </a:p>
          <a:p>
            <a:pPr marL="228600" lvl="1" algn="just">
              <a:lnSpc>
                <a:spcPct val="100000"/>
              </a:lnSpc>
              <a:spcBef>
                <a:spcPts val="1000"/>
              </a:spcBef>
              <a:buNone/>
            </a:pPr>
            <a:endParaRPr lang="en-IN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0" lvl="8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IN" sz="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		</a:t>
            </a:r>
            <a:r>
              <a:rPr lang="en-IN" sz="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N" sz="16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contd</a:t>
            </a:r>
            <a:r>
              <a:rPr lang="en-IN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IN" sz="6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97" y="1255526"/>
            <a:ext cx="4083801" cy="2884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87" y="4364820"/>
            <a:ext cx="3048425" cy="17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9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353" y="800100"/>
            <a:ext cx="6618547" cy="5664200"/>
          </a:xfrm>
        </p:spPr>
        <p:txBody>
          <a:bodyPr>
            <a:noAutofit/>
          </a:bodyPr>
          <a:lstStyle/>
          <a:p>
            <a:pPr marL="228600" lvl="1" algn="just">
              <a:lnSpc>
                <a:spcPct val="150000"/>
              </a:lnSpc>
              <a:spcBef>
                <a:spcPts val="1000"/>
              </a:spcBef>
            </a:pP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Digital Archiving of House Proceedings.</a:t>
            </a:r>
          </a:p>
          <a:p>
            <a:pPr marL="228600" lvl="1" algn="just">
              <a:lnSpc>
                <a:spcPct val="150000"/>
              </a:lnSpc>
              <a:spcBef>
                <a:spcPts val="1000"/>
              </a:spcBef>
            </a:pPr>
            <a:r>
              <a:rPr lang="en-IN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Conducting house via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“e-Presence”(video conference) for members.</a:t>
            </a:r>
          </a:p>
          <a:p>
            <a:pPr marL="228600" lvl="1" algn="just">
              <a:lnSpc>
                <a:spcPct val="150000"/>
              </a:lnSpc>
              <a:spcBef>
                <a:spcPts val="1000"/>
              </a:spcBef>
            </a:pPr>
            <a:r>
              <a:rPr lang="en-IN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Paperless Budget laying was introduced on 22</a:t>
            </a:r>
            <a:r>
              <a:rPr lang="en-IN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IN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February, 2021. </a:t>
            </a:r>
          </a:p>
          <a:p>
            <a:pPr marL="228600" lvl="1" algn="just">
              <a:lnSpc>
                <a:spcPct val="150000"/>
              </a:lnSpc>
              <a:spcBef>
                <a:spcPts val="1000"/>
              </a:spcBef>
            </a:pPr>
            <a:r>
              <a:rPr lang="en-IN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Display of Agenda on MLA Portal/Official website/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 size screen in the House.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043" y="1703433"/>
            <a:ext cx="4076157" cy="3414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361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0935"/>
            <a:ext cx="10515600" cy="863601"/>
          </a:xfrm>
        </p:spPr>
        <p:txBody>
          <a:bodyPr>
            <a:normAutofit/>
          </a:bodyPr>
          <a:lstStyle/>
          <a:p>
            <a:r>
              <a:rPr lang="en-IN" sz="4000" u="sng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Challenges in implementation of e-</a:t>
            </a:r>
            <a:r>
              <a:rPr lang="en-IN" sz="4000" u="sng" dirty="0" err="1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Vidhan</a:t>
            </a:r>
            <a:endParaRPr lang="en-IN" sz="4000" u="sng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280" y="1132840"/>
            <a:ext cx="6413520" cy="548386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Uttar Pradesh Vidhan Sabha Building is almost hundred  years old</a:t>
            </a:r>
            <a:r>
              <a:rPr lang="en-IN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IN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</a:t>
            </a:r>
            <a:r>
              <a:rPr lang="en-IN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Mandap</a:t>
            </a:r>
            <a:r>
              <a:rPr lang="en-IN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has limited space considering the strength  of  house.</a:t>
            </a:r>
          </a:p>
          <a:p>
            <a:pPr algn="just">
              <a:lnSpc>
                <a:spcPct val="100000"/>
              </a:lnSpc>
            </a:pPr>
            <a:r>
              <a:rPr lang="en-IN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379 seats were available against the required capacity for 403 members.</a:t>
            </a:r>
          </a:p>
          <a:p>
            <a:pPr algn="just">
              <a:lnSpc>
                <a:spcPct val="100000"/>
              </a:lnSpc>
            </a:pPr>
            <a:r>
              <a:rPr lang="en-IN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35 seats were created to allocate specific seat to every Member of the House and Ministers who are member of </a:t>
            </a:r>
            <a:r>
              <a:rPr lang="en-IN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Vidhan</a:t>
            </a:r>
            <a:r>
              <a:rPr lang="en-IN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N" sz="23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Parishad</a:t>
            </a:r>
            <a:r>
              <a:rPr lang="en-IN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IN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Technical gadgets installation on each desk was a complicated task considering the space constraints  especially in last three rows of the house where there is no desk facility.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0" y="1675473"/>
            <a:ext cx="4783667" cy="3548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3728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645" y="152400"/>
            <a:ext cx="11206787" cy="863600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Inauguration of e-</a:t>
            </a:r>
            <a:r>
              <a:rPr lang="en-US" sz="3200" u="sng" dirty="0" err="1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Vidhan</a:t>
            </a:r>
            <a:r>
              <a:rPr lang="en-US" sz="3200" u="sng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Orientation &amp; Training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745" y="1159933"/>
            <a:ext cx="11274521" cy="5304367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e-Vidhan in Uttar Pradesh Legislative Assembly was Inaugurated on 20th May 2022  by </a:t>
            </a:r>
            <a:r>
              <a:rPr lang="en-US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Shri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Om Birla, </a:t>
            </a:r>
            <a:r>
              <a:rPr lang="en-US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Hon’ble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Speaker </a:t>
            </a:r>
            <a:r>
              <a:rPr lang="en-US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Lok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Sabha.</a:t>
            </a:r>
          </a:p>
          <a:p>
            <a:pPr algn="just"/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Training of </a:t>
            </a:r>
            <a:r>
              <a:rPr lang="en-US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Hon’ble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Members was conducted for two days on 20th to 21st May 2022. </a:t>
            </a:r>
          </a:p>
          <a:p>
            <a:pPr algn="just"/>
            <a:endParaRPr lang="en-US" sz="1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endParaRPr lang="en-US" sz="1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endParaRPr lang="en-US" sz="1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endParaRPr lang="en-US" sz="1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4" y="2798557"/>
            <a:ext cx="5257800" cy="3302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BFC17-86EA-F210-FCD6-40ED9788461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5190" y="2798557"/>
            <a:ext cx="4972991" cy="3302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5241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746" y="74166"/>
            <a:ext cx="10515600" cy="974148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3600" u="sng" dirty="0" err="1">
                <a:solidFill>
                  <a:srgbClr val="C00000"/>
                </a:solidFill>
              </a:rPr>
              <a:t>NeVA</a:t>
            </a:r>
            <a:r>
              <a:rPr lang="en-US" sz="3600" u="sng" dirty="0">
                <a:solidFill>
                  <a:srgbClr val="C00000"/>
                </a:solidFill>
              </a:rPr>
              <a:t> </a:t>
            </a:r>
            <a:r>
              <a:rPr lang="en-US" sz="3600" u="sng" dirty="0" err="1">
                <a:solidFill>
                  <a:srgbClr val="C00000"/>
                </a:solidFill>
              </a:rPr>
              <a:t>Seva</a:t>
            </a:r>
            <a:r>
              <a:rPr lang="en-US" sz="3600" u="sng" dirty="0">
                <a:solidFill>
                  <a:srgbClr val="C00000"/>
                </a:solidFill>
              </a:rPr>
              <a:t> Kendra (NSK) For e-Facilitation</a:t>
            </a:r>
            <a:r>
              <a:rPr lang="en-IN" sz="3600" u="sng" dirty="0">
                <a:solidFill>
                  <a:srgbClr val="C00000"/>
                </a:solidFill>
              </a:rPr>
              <a:t> </a:t>
            </a:r>
            <a:endParaRPr lang="en-US" sz="3600" u="sng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746" y="1477818"/>
            <a:ext cx="11062854" cy="4699145"/>
          </a:xfrm>
        </p:spPr>
        <p:txBody>
          <a:bodyPr/>
          <a:lstStyle/>
          <a:p>
            <a:pPr algn="just"/>
            <a:r>
              <a:rPr lang="en-US" sz="24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NeVA</a:t>
            </a:r>
            <a:r>
              <a:rPr 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Seva</a:t>
            </a:r>
            <a:r>
              <a:rPr 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Kendra Inauguration (19th May 2022)  - 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en-US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NeVA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Seva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Kendra was inaugurated on 19th May 2022, by the Hon'ble Chief Minister of Uttar Pradesh, with other dignitaries.</a:t>
            </a:r>
          </a:p>
          <a:p>
            <a:pPr marL="0" indent="0" algn="just">
              <a:buNone/>
            </a:pP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D49767-8A2A-324F-D325-C8F9BD7E90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531" y="2881565"/>
            <a:ext cx="4980417" cy="31208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10" y="2769597"/>
            <a:ext cx="5141168" cy="32328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79885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95260"/>
            <a:ext cx="10845800" cy="774556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err="1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NeVA</a:t>
            </a:r>
            <a:r>
              <a:rPr lang="en-US" sz="4000" u="sng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Implementation Status at UPLA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52494"/>
            <a:ext cx="10845800" cy="568960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make Proceedings of House Paperless, Tablets were installed on each desk in the house with provision of a metallic stand and shield/casing around them, to make them more resilient and sturdy.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specific seat was allocated to each member with a visual touch device on the desk. </a:t>
            </a:r>
          </a:p>
          <a:p>
            <a:pPr algn="just">
              <a:lnSpc>
                <a:spcPct val="150000"/>
              </a:lnSpc>
            </a:pPr>
            <a:r>
              <a:rPr lang="en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Optical fibre based High speed Network with Wi-Fi has been setup.</a:t>
            </a:r>
          </a:p>
          <a:p>
            <a:pPr algn="just">
              <a:lnSpc>
                <a:spcPct val="150000"/>
              </a:lnSpc>
            </a:pPr>
            <a:r>
              <a:rPr lang="en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the documents in the house are being laid in digital form through </a:t>
            </a:r>
            <a:r>
              <a:rPr lang="en-IN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NeVA</a:t>
            </a:r>
            <a:r>
              <a:rPr lang="en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e-Book.</a:t>
            </a:r>
          </a:p>
          <a:p>
            <a:pPr algn="just">
              <a:lnSpc>
                <a:spcPct val="150000"/>
              </a:lnSpc>
            </a:pPr>
            <a:r>
              <a:rPr lang="en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Following documents are being </a:t>
            </a:r>
            <a:r>
              <a:rPr lang="en-IN" sz="1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Laid  </a:t>
            </a:r>
            <a:r>
              <a:rPr lang="en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through </a:t>
            </a:r>
            <a:r>
              <a:rPr lang="en-IN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NeVA</a:t>
            </a:r>
            <a:r>
              <a:rPr lang="en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e-book. </a:t>
            </a:r>
          </a:p>
          <a:p>
            <a:pPr lvl="1" algn="just">
              <a:lnSpc>
                <a:spcPct val="150000"/>
              </a:lnSpc>
            </a:pPr>
            <a:r>
              <a:rPr lang="en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List of business (Agenda)</a:t>
            </a:r>
          </a:p>
          <a:p>
            <a:pPr lvl="1" algn="just">
              <a:lnSpc>
                <a:spcPct val="150000"/>
              </a:lnSpc>
            </a:pPr>
            <a:r>
              <a:rPr lang="en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Circular </a:t>
            </a:r>
          </a:p>
          <a:p>
            <a:pPr lvl="1" algn="just">
              <a:lnSpc>
                <a:spcPct val="150000"/>
              </a:lnSpc>
            </a:pPr>
            <a:r>
              <a:rPr lang="en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Budget Presentation </a:t>
            </a:r>
          </a:p>
          <a:p>
            <a:pPr lvl="1" algn="just">
              <a:lnSpc>
                <a:spcPct val="150000"/>
              </a:lnSpc>
            </a:pPr>
            <a:r>
              <a:rPr lang="en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Question/Answer</a:t>
            </a:r>
          </a:p>
          <a:p>
            <a:pPr lvl="1" algn="just">
              <a:lnSpc>
                <a:spcPct val="150000"/>
              </a:lnSpc>
            </a:pPr>
            <a:r>
              <a:rPr lang="en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Bills and Notices 								 </a:t>
            </a:r>
            <a:r>
              <a:rPr lang="en-IN" sz="18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contd</a:t>
            </a:r>
            <a:r>
              <a:rPr lang="en-IN" sz="1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IN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just">
              <a:lnSpc>
                <a:spcPct val="100000"/>
              </a:lnSpc>
              <a:buNone/>
            </a:pPr>
            <a:r>
              <a:rPr lang="en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 algn="just">
              <a:lnSpc>
                <a:spcPct val="100000"/>
              </a:lnSpc>
            </a:pPr>
            <a:endParaRPr lang="en-IN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lnSpc>
                <a:spcPct val="200000"/>
              </a:lnSpc>
              <a:buNone/>
            </a:pPr>
            <a:r>
              <a:rPr lang="en-IN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									</a:t>
            </a:r>
            <a:endParaRPr lang="en-US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200000"/>
              </a:lnSpc>
            </a:pPr>
            <a:endParaRPr lang="en-US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0871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928" y="248161"/>
            <a:ext cx="6272814" cy="612600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en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Training of members Neva </a:t>
            </a:r>
            <a:r>
              <a:rPr lang="en-IN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Seva</a:t>
            </a:r>
            <a:r>
              <a:rPr lang="en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Kendra Has been setup with all Modern facilities of communication including large display system, sound system and it’s  backup there upon.</a:t>
            </a:r>
          </a:p>
          <a:p>
            <a:pPr algn="just">
              <a:lnSpc>
                <a:spcPct val="100000"/>
              </a:lnSpc>
              <a:buNone/>
            </a:pPr>
            <a:endParaRPr lang="en-IN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100000"/>
              </a:lnSpc>
            </a:pPr>
            <a:r>
              <a:rPr lang="en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Neva </a:t>
            </a:r>
            <a:r>
              <a:rPr lang="en-IN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Seva</a:t>
            </a:r>
            <a:r>
              <a:rPr lang="en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Kendra is also equipped with video conferencing facility.</a:t>
            </a:r>
          </a:p>
          <a:p>
            <a:pPr algn="just">
              <a:lnSpc>
                <a:spcPct val="100000"/>
              </a:lnSpc>
              <a:buNone/>
            </a:pPr>
            <a:endParaRPr lang="en-IN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100000"/>
              </a:lnSpc>
            </a:pPr>
            <a:r>
              <a:rPr lang="en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Members were individually provided with tablets for digital working on </a:t>
            </a:r>
            <a:r>
              <a:rPr lang="en-IN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NeVA</a:t>
            </a:r>
            <a:r>
              <a:rPr lang="en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just">
              <a:lnSpc>
                <a:spcPct val="100000"/>
              </a:lnSpc>
              <a:buNone/>
            </a:pPr>
            <a:endParaRPr lang="en-IN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100000"/>
              </a:lnSpc>
            </a:pPr>
            <a:r>
              <a:rPr lang="en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Qualified  Technical Manpower has been engaged to facilitate </a:t>
            </a:r>
            <a:r>
              <a:rPr lang="en-IN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NeVA</a:t>
            </a:r>
            <a:r>
              <a:rPr lang="en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working as per the terms and condition mentioned in DPR.</a:t>
            </a:r>
          </a:p>
          <a:p>
            <a:pPr algn="just">
              <a:lnSpc>
                <a:spcPct val="150000"/>
              </a:lnSpc>
              <a:buNone/>
            </a:pPr>
            <a:endParaRPr lang="en-IN" dirty="0"/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559" y="1136341"/>
            <a:ext cx="4777396" cy="3572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2447</TotalTime>
  <Words>945</Words>
  <Application>Microsoft Office PowerPoint</Application>
  <PresentationFormat>Widescreen</PresentationFormat>
  <Paragraphs>133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Unicode MS</vt:lpstr>
      <vt:lpstr>Calibri</vt:lpstr>
      <vt:lpstr>Calibri Light</vt:lpstr>
      <vt:lpstr>Office Theme</vt:lpstr>
      <vt:lpstr>    in Uttar Pradesh Legislative Assembly</vt:lpstr>
      <vt:lpstr>Adoption of NeVA</vt:lpstr>
      <vt:lpstr>Digital Facility in UPLA before NeVA</vt:lpstr>
      <vt:lpstr>PowerPoint Presentation</vt:lpstr>
      <vt:lpstr>Challenges in implementation of e-Vidhan</vt:lpstr>
      <vt:lpstr>Inauguration of e-Vidhan, Orientation &amp; Training </vt:lpstr>
      <vt:lpstr>NeVA Seva Kendra (NSK) For e-Facilitation </vt:lpstr>
      <vt:lpstr>NeVA Implementation Status at UPLA</vt:lpstr>
      <vt:lpstr>PowerPoint Presentation</vt:lpstr>
      <vt:lpstr>Glimpses of Training and Orientation Program on e-Vidhan</vt:lpstr>
      <vt:lpstr>NeVA- Services Status</vt:lpstr>
      <vt:lpstr>PowerPoint Presentation</vt:lpstr>
      <vt:lpstr>PowerPoint Presentation</vt:lpstr>
      <vt:lpstr>Future Road Map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NeVA Implementation in Uttar Pradesh Legislative Assembly (UPLA)</dc:title>
  <dc:creator>Admin</dc:creator>
  <cp:lastModifiedBy>USIT</cp:lastModifiedBy>
  <cp:revision>443</cp:revision>
  <dcterms:created xsi:type="dcterms:W3CDTF">2023-05-15T06:48:58Z</dcterms:created>
  <dcterms:modified xsi:type="dcterms:W3CDTF">2023-05-24T03:54:55Z</dcterms:modified>
</cp:coreProperties>
</file>