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13"/>
  </p:notesMasterIdLst>
  <p:sldIdLst>
    <p:sldId id="256" r:id="rId3"/>
    <p:sldId id="272" r:id="rId4"/>
    <p:sldId id="257" r:id="rId5"/>
    <p:sldId id="271" r:id="rId6"/>
    <p:sldId id="258" r:id="rId7"/>
    <p:sldId id="264" r:id="rId8"/>
    <p:sldId id="265" r:id="rId9"/>
    <p:sldId id="269" r:id="rId10"/>
    <p:sldId id="270"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E904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autoAdjust="0"/>
    <p:restoredTop sz="96433" autoAdjust="0"/>
  </p:normalViewPr>
  <p:slideViewPr>
    <p:cSldViewPr snapToGrid="0">
      <p:cViewPr varScale="1">
        <p:scale>
          <a:sx n="81" d="100"/>
          <a:sy n="81" d="100"/>
        </p:scale>
        <p:origin x="-634" y="-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DC445-790C-4C0F-8AFC-E6539868BF61}" type="datetimeFigureOut">
              <a:rPr lang="en-US" smtClean="0"/>
              <a:pPr/>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EEEFD-4224-4541-83B8-24C629863187}" type="slidenum">
              <a:rPr lang="en-US" smtClean="0"/>
              <a:pPr/>
              <a:t>‹#›</a:t>
            </a:fld>
            <a:endParaRPr lang="en-US"/>
          </a:p>
        </p:txBody>
      </p:sp>
    </p:spTree>
    <p:extLst>
      <p:ext uri="{BB962C8B-B14F-4D97-AF65-F5344CB8AC3E}">
        <p14:creationId xmlns="" xmlns:p14="http://schemas.microsoft.com/office/powerpoint/2010/main" val="375277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EEEFD-4224-4541-83B8-24C629863187}" type="slidenum">
              <a:rPr lang="en-US" smtClean="0"/>
              <a:pPr/>
              <a:t>6</a:t>
            </a:fld>
            <a:endParaRPr lang="en-US"/>
          </a:p>
        </p:txBody>
      </p:sp>
    </p:spTree>
    <p:extLst>
      <p:ext uri="{BB962C8B-B14F-4D97-AF65-F5344CB8AC3E}">
        <p14:creationId xmlns="" xmlns:p14="http://schemas.microsoft.com/office/powerpoint/2010/main" val="3345454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5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0AB637D-A919-44F9-A33D-FF1E5BD4E577}" type="datetimeFigureOut">
              <a:rPr lang="en-US" smtClean="0"/>
              <a:pPr/>
              <a:t>5/23/2023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53"/>
            <a:ext cx="609600" cy="441325"/>
          </a:xfrm>
        </p:spPr>
        <p:txBody>
          <a:bodyPr/>
          <a:lstStyle>
            <a:lvl1pPr>
              <a:defRPr>
                <a:solidFill>
                  <a:schemeClr val="accent3">
                    <a:shade val="75000"/>
                  </a:schemeClr>
                </a:solidFill>
              </a:defRPr>
            </a:lvl1pPr>
          </a:lstStyle>
          <a:p>
            <a:fld id="{B964D0FF-48B7-450E-A6E1-F8EB96E388B3}"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AB637D-A919-44F9-A33D-FF1E5BD4E577}"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4D0FF-48B7-450E-A6E1-F8EB96E388B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04"/>
            <a:ext cx="609600" cy="441325"/>
          </a:xfrm>
        </p:spPr>
        <p:txBody>
          <a:bodyPr/>
          <a:lstStyle/>
          <a:p>
            <a:fld id="{B964D0FF-48B7-450E-A6E1-F8EB96E388B3}" type="slidenum">
              <a:rPr lang="en-US" smtClean="0"/>
              <a:pPr/>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AB637D-A919-44F9-A33D-FF1E5BD4E577}"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4"/>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0AB637D-A919-44F9-A33D-FF1E5BD4E577}" type="datetimeFigureOut">
              <a:rPr lang="en-US" smtClean="0"/>
              <a:pPr/>
              <a:t>5/23/2023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B964D0FF-48B7-450E-A6E1-F8EB96E388B3}"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0AB637D-A919-44F9-A33D-FF1E5BD4E577}"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B964D0FF-48B7-450E-A6E1-F8EB96E388B3}" type="slidenum">
              <a:rPr lang="en-US" smtClean="0"/>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0AB637D-A919-44F9-A33D-FF1E5BD4E577}" type="datetimeFigureOut">
              <a:rPr lang="en-US" smtClean="0"/>
              <a:pPr/>
              <a:t>5/23/2023</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B964D0FF-48B7-450E-A6E1-F8EB96E388B3}" type="slidenum">
              <a:rPr lang="en-US" smtClean="0"/>
              <a:pPr/>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60AB637D-A919-44F9-A33D-FF1E5BD4E577}"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4D0FF-48B7-450E-A6E1-F8EB96E388B3}" type="slidenum">
              <a:rPr lang="en-US" smtClean="0"/>
              <a:pPr/>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0AB637D-A919-44F9-A33D-FF1E5BD4E577}" type="datetimeFigureOut">
              <a:rPr lang="en-US" smtClean="0"/>
              <a:pPr/>
              <a:t>5/23/2023</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B964D0FF-48B7-450E-A6E1-F8EB96E388B3}"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AB637D-A919-44F9-A33D-FF1E5BD4E577}" type="datetimeFigureOut">
              <a:rPr lang="en-US" smtClean="0"/>
              <a:pPr/>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B964D0FF-48B7-450E-A6E1-F8EB96E388B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0AB637D-A919-44F9-A33D-FF1E5BD4E577}" type="datetimeFigureOut">
              <a:rPr lang="en-US" smtClean="0"/>
              <a:pPr/>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B964D0FF-48B7-450E-A6E1-F8EB96E388B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B964D0FF-48B7-450E-A6E1-F8EB96E388B3}" type="slidenum">
              <a:rPr lang="en-US" smtClean="0"/>
              <a:pPr/>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0AB637D-A919-44F9-A33D-FF1E5BD4E577}" type="datetimeFigureOut">
              <a:rPr lang="en-US" smtClean="0"/>
              <a:pPr/>
              <a:t>5/23/2023</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0AB637D-A919-44F9-A33D-FF1E5BD4E577}"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5"/>
            <a:ext cx="609600" cy="441325"/>
          </a:xfrm>
        </p:spPr>
        <p:txBody>
          <a:bodyPr/>
          <a:lstStyle/>
          <a:p>
            <a:fld id="{B964D0FF-48B7-450E-A6E1-F8EB96E388B3}" type="slidenum">
              <a:rPr lang="en-US" smtClean="0"/>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p>
            <a:fld id="{B964D0FF-48B7-450E-A6E1-F8EB96E388B3}" type="slidenum">
              <a:rPr lang="en-US" smtClean="0"/>
              <a:pPr/>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60AB637D-A919-44F9-A33D-FF1E5BD4E577}" type="datetimeFigureOut">
              <a:rPr lang="en-US" smtClean="0"/>
              <a:pPr/>
              <a:t>5/23/2023</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AB637D-A919-44F9-A33D-FF1E5BD4E577}"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4D0FF-48B7-450E-A6E1-F8EB96E388B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02"/>
            <a:ext cx="609600" cy="441325"/>
          </a:xfrm>
        </p:spPr>
        <p:txBody>
          <a:bodyPr/>
          <a:lstStyle/>
          <a:p>
            <a:fld id="{B964D0FF-48B7-450E-A6E1-F8EB96E388B3}" type="slidenum">
              <a:rPr lang="en-US" smtClean="0"/>
              <a:pPr/>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AB637D-A919-44F9-A33D-FF1E5BD4E577}"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0AB637D-A919-44F9-A33D-FF1E5BD4E577}" type="datetimeFigureOut">
              <a:rPr lang="en-US" smtClean="0"/>
              <a:pPr/>
              <a:t>5/23/2023</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53"/>
            <a:ext cx="609600" cy="441325"/>
          </a:xfrm>
        </p:spPr>
        <p:txBody>
          <a:bodyPr/>
          <a:lstStyle>
            <a:lvl1pPr>
              <a:defRPr>
                <a:solidFill>
                  <a:schemeClr val="accent3">
                    <a:shade val="75000"/>
                  </a:schemeClr>
                </a:solidFill>
              </a:defRPr>
            </a:lvl1pPr>
          </a:lstStyle>
          <a:p>
            <a:fld id="{B964D0FF-48B7-450E-A6E1-F8EB96E388B3}" type="slidenum">
              <a:rPr lang="en-US" smtClean="0"/>
              <a:pPr/>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60AB637D-A919-44F9-A33D-FF1E5BD4E577}"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4D0FF-48B7-450E-A6E1-F8EB96E388B3}" type="slidenum">
              <a:rPr lang="en-US" smtClean="0"/>
              <a:pPr/>
              <a:t>‹#›</a:t>
            </a:fld>
            <a:endParaRPr lang="en-US"/>
          </a:p>
        </p:txBody>
      </p:sp>
      <p:sp>
        <p:nvSpPr>
          <p:cNvPr id="8" name="Straight Connector 7"/>
          <p:cNvSpPr>
            <a:spLocks noChangeShapeType="1"/>
          </p:cNvSpPr>
          <p:nvPr/>
        </p:nvSpPr>
        <p:spPr bwMode="auto">
          <a:xfrm flipV="1">
            <a:off x="6084109" y="1575654"/>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2"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0AB637D-A919-44F9-A33D-FF1E5BD4E577}" type="datetimeFigureOut">
              <a:rPr lang="en-US" smtClean="0"/>
              <a:pPr/>
              <a:t>5/23/2023</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19"/>
            <a:ext cx="609600" cy="441325"/>
          </a:xfrm>
        </p:spPr>
        <p:txBody>
          <a:bodyPr/>
          <a:lstStyle>
            <a:lvl1pPr algn="ctr">
              <a:defRPr/>
            </a:lvl1pPr>
          </a:lstStyle>
          <a:p>
            <a:fld id="{B964D0FF-48B7-450E-A6E1-F8EB96E388B3}"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AB637D-A919-44F9-A33D-FF1E5BD4E577}" type="datetimeFigureOut">
              <a:rPr lang="en-US" smtClean="0"/>
              <a:pPr/>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3"/>
            <a:ext cx="609600" cy="441325"/>
          </a:xfrm>
        </p:spPr>
        <p:txBody>
          <a:bodyPr/>
          <a:lstStyle/>
          <a:p>
            <a:fld id="{B964D0FF-48B7-450E-A6E1-F8EB96E388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5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0AB637D-A919-44F9-A33D-FF1E5BD4E577}" type="datetimeFigureOut">
              <a:rPr lang="en-US" smtClean="0"/>
              <a:pPr/>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B964D0FF-48B7-450E-A6E1-F8EB96E388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3"/>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41"/>
            <a:ext cx="609600" cy="441325"/>
          </a:xfrm>
        </p:spPr>
        <p:txBody>
          <a:bodyPr/>
          <a:lstStyle>
            <a:lvl1pPr>
              <a:defRPr>
                <a:solidFill>
                  <a:schemeClr val="accent3">
                    <a:shade val="75000"/>
                  </a:schemeClr>
                </a:solidFill>
              </a:defRPr>
            </a:lvl1pPr>
          </a:lstStyle>
          <a:p>
            <a:fld id="{B964D0FF-48B7-450E-A6E1-F8EB96E388B3}" type="slidenum">
              <a:rPr lang="en-US" smtClean="0"/>
              <a:pPr/>
              <a:t>‹#›</a:t>
            </a:fld>
            <a:endParaRPr lang="en-US"/>
          </a:p>
        </p:txBody>
      </p:sp>
      <p:sp>
        <p:nvSpPr>
          <p:cNvPr id="21" name="Rectangle 20"/>
          <p:cNvSpPr>
            <a:spLocks noChangeArrowheads="1"/>
          </p:cNvSpPr>
          <p:nvPr/>
        </p:nvSpPr>
        <p:spPr bwMode="auto">
          <a:xfrm>
            <a:off x="199136" y="638838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0AB637D-A919-44F9-A33D-FF1E5BD4E577}" type="datetimeFigureOut">
              <a:rPr lang="en-US" smtClean="0"/>
              <a:pPr/>
              <a:t>5/23/2023</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41"/>
            <a:ext cx="609600" cy="441325"/>
          </a:xfrm>
        </p:spPr>
        <p:txBody>
          <a:bodyPr/>
          <a:lstStyle/>
          <a:p>
            <a:fld id="{B964D0FF-48B7-450E-A6E1-F8EB96E388B3}" type="slidenum">
              <a:rPr lang="en-US" smtClean="0"/>
              <a:pPr/>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60AB637D-A919-44F9-A33D-FF1E5BD4E577}" type="datetimeFigureOut">
              <a:rPr lang="en-US" smtClean="0"/>
              <a:pPr/>
              <a:t>5/23/2023</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3"/>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60AB637D-A919-44F9-A33D-FF1E5BD4E577}" type="datetimeFigureOut">
              <a:rPr lang="en-US" smtClean="0"/>
              <a:pPr/>
              <a:t>5/23/2023</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77"/>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964D0FF-48B7-450E-A6E1-F8EB96E388B3}"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60AB637D-A919-44F9-A33D-FF1E5BD4E577}" type="datetimeFigureOut">
              <a:rPr lang="en-US" smtClean="0"/>
              <a:pPr/>
              <a:t>5/23/2023</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964D0FF-48B7-450E-A6E1-F8EB96E388B3}"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268" y="320511"/>
            <a:ext cx="11335265" cy="1659118"/>
          </a:xfrm>
        </p:spPr>
        <p:txBody>
          <a:bodyPr anchor="ctr">
            <a:normAutofit/>
          </a:bodyPr>
          <a:lstStyle/>
          <a:p>
            <a:pPr algn="ctr"/>
            <a:r>
              <a:rPr lang="en-US" sz="4000" dirty="0" err="1" smtClean="0">
                <a:solidFill>
                  <a:srgbClr val="C00000"/>
                </a:solidFill>
                <a:latin typeface="Times New Roman" pitchFamily="18" charset="0"/>
                <a:ea typeface="Arial Unicode MS" panose="020B0604020202020204" pitchFamily="34" charset="-128"/>
                <a:cs typeface="Times New Roman" pitchFamily="18" charset="0"/>
              </a:rPr>
              <a:t>NeVA</a:t>
            </a:r>
            <a:r>
              <a:rPr lang="en-US" sz="4000" dirty="0" smtClean="0">
                <a:solidFill>
                  <a:srgbClr val="C00000"/>
                </a:solidFill>
                <a:latin typeface="Times New Roman" pitchFamily="18" charset="0"/>
                <a:ea typeface="Arial Unicode MS" panose="020B0604020202020204" pitchFamily="34" charset="-128"/>
                <a:cs typeface="Times New Roman" pitchFamily="18" charset="0"/>
              </a:rPr>
              <a:t> Implementation in </a:t>
            </a:r>
            <a:r>
              <a:rPr lang="en-US" sz="4000" u="sng" dirty="0" smtClean="0">
                <a:solidFill>
                  <a:srgbClr val="C00000"/>
                </a:solidFill>
                <a:latin typeface="Times New Roman" pitchFamily="18" charset="0"/>
                <a:ea typeface="Arial Unicode MS" panose="020B0604020202020204" pitchFamily="34" charset="-128"/>
                <a:cs typeface="Times New Roman" pitchFamily="18" charset="0"/>
              </a:rPr>
              <a:t/>
            </a:r>
            <a:br>
              <a:rPr lang="en-US" sz="4000" u="sng" dirty="0" smtClean="0">
                <a:solidFill>
                  <a:srgbClr val="C00000"/>
                </a:solidFill>
                <a:latin typeface="Times New Roman" pitchFamily="18" charset="0"/>
                <a:ea typeface="Arial Unicode MS" panose="020B0604020202020204" pitchFamily="34" charset="-128"/>
                <a:cs typeface="Times New Roman" pitchFamily="18" charset="0"/>
              </a:rPr>
            </a:br>
            <a:r>
              <a:rPr lang="en-US" sz="4000" u="sng" dirty="0" smtClean="0">
                <a:solidFill>
                  <a:srgbClr val="C00000"/>
                </a:solidFill>
                <a:latin typeface="Times New Roman" pitchFamily="18" charset="0"/>
                <a:ea typeface="Arial Unicode MS" panose="020B0604020202020204" pitchFamily="34" charset="-128"/>
                <a:cs typeface="Times New Roman" pitchFamily="18" charset="0"/>
              </a:rPr>
              <a:t>Uttar </a:t>
            </a:r>
            <a:r>
              <a:rPr lang="en-US" sz="4000" u="sng" dirty="0">
                <a:solidFill>
                  <a:srgbClr val="C00000"/>
                </a:solidFill>
                <a:latin typeface="Times New Roman" pitchFamily="18" charset="0"/>
                <a:ea typeface="Arial Unicode MS" panose="020B0604020202020204" pitchFamily="34" charset="-128"/>
                <a:cs typeface="Times New Roman" pitchFamily="18" charset="0"/>
              </a:rPr>
              <a:t>Pradesh Legislative </a:t>
            </a:r>
            <a:r>
              <a:rPr lang="en-US" sz="4000" u="sng" dirty="0" smtClean="0">
                <a:solidFill>
                  <a:srgbClr val="C00000"/>
                </a:solidFill>
                <a:latin typeface="Times New Roman" pitchFamily="18" charset="0"/>
                <a:ea typeface="Arial Unicode MS" panose="020B0604020202020204" pitchFamily="34" charset="-128"/>
                <a:cs typeface="Times New Roman" pitchFamily="18" charset="0"/>
              </a:rPr>
              <a:t>Council</a:t>
            </a:r>
            <a:endParaRPr lang="en-US" sz="4000" u="sng" dirty="0">
              <a:solidFill>
                <a:srgbClr val="C00000"/>
              </a:solidFill>
              <a:latin typeface="Times New Roman" pitchFamily="18" charset="0"/>
              <a:ea typeface="Arial Unicode MS" panose="020B0604020202020204" pitchFamily="34" charset="-128"/>
              <a:cs typeface="Times New Roman" pitchFamily="18" charset="0"/>
            </a:endParaRPr>
          </a:p>
        </p:txBody>
      </p:sp>
      <p:pic>
        <p:nvPicPr>
          <p:cNvPr id="6" name="Picture 5" descr="02 1.jpg"/>
          <p:cNvPicPr>
            <a:picLocks noChangeAspect="1"/>
          </p:cNvPicPr>
          <p:nvPr/>
        </p:nvPicPr>
        <p:blipFill>
          <a:blip r:embed="rId2" cstate="print"/>
          <a:stretch>
            <a:fillRect/>
          </a:stretch>
        </p:blipFill>
        <p:spPr>
          <a:xfrm>
            <a:off x="433633" y="2780907"/>
            <a:ext cx="11321592" cy="3827283"/>
          </a:xfrm>
          <a:prstGeom prst="rect">
            <a:avLst/>
          </a:prstGeom>
        </p:spPr>
      </p:pic>
    </p:spTree>
    <p:extLst>
      <p:ext uri="{BB962C8B-B14F-4D97-AF65-F5344CB8AC3E}">
        <p14:creationId xmlns="" xmlns:p14="http://schemas.microsoft.com/office/powerpoint/2010/main" val="3730712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47" y="429780"/>
            <a:ext cx="10515600" cy="974148"/>
          </a:xfrm>
        </p:spPr>
        <p:txBody>
          <a:bodyPr anchor="t">
            <a:normAutofit/>
          </a:bodyPr>
          <a:lstStyle/>
          <a:p>
            <a:r>
              <a:rPr lang="en-US"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Historic </a:t>
            </a:r>
            <a:r>
              <a:rPr lang="en-US"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Event- Inauguration</a:t>
            </a:r>
            <a:endParaRPr lang="en-US"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sz="quarter" idx="1"/>
          </p:nvPr>
        </p:nvSpPr>
        <p:spPr>
          <a:xfrm>
            <a:off x="468747" y="1477819"/>
            <a:ext cx="10885055" cy="4699145"/>
          </a:xfrm>
        </p:spPr>
        <p:txBody>
          <a:bodyPr/>
          <a:lstStyle/>
          <a:p>
            <a:pPr algn="just">
              <a:buClrTx/>
              <a:buSzPct val="100000"/>
            </a:pPr>
            <a:r>
              <a:rPr lang="en-US" sz="2000" b="1" dirty="0" err="1">
                <a:latin typeface="Arial Unicode MS" panose="020B0604020202020204" pitchFamily="34" charset="-128"/>
                <a:ea typeface="Arial Unicode MS" panose="020B0604020202020204" pitchFamily="34" charset="-128"/>
                <a:cs typeface="Arial Unicode MS" panose="020B0604020202020204" pitchFamily="34" charset="-128"/>
              </a:rPr>
              <a:t>NeVA</a:t>
            </a:r>
            <a:r>
              <a:rPr lang="en-US" sz="2000" b="1" dirty="0">
                <a:latin typeface="Arial Unicode MS" panose="020B0604020202020204" pitchFamily="34" charset="-128"/>
                <a:ea typeface="Arial Unicode MS" panose="020B0604020202020204" pitchFamily="34" charset="-128"/>
                <a:cs typeface="Arial Unicode MS" panose="020B0604020202020204" pitchFamily="34" charset="-128"/>
              </a:rPr>
              <a:t> Sewa Kendra Inauguration (05th Dec 2022)  -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The NEVA Sewa Kendra was inaugurated on 05 Dec, 2022, by the Hon'ble Chief Minister of Uttar Pradesh, along with various other </a:t>
            </a: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Dignitaries</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4" descr="1_5dec22.jpeg">
            <a:extLst>
              <a:ext uri="{FF2B5EF4-FFF2-40B4-BE49-F238E27FC236}">
                <a16:creationId xmlns:a16="http://schemas.microsoft.com/office/drawing/2014/main" xmlns="" id="{D6429741-9936-274D-411F-3FA7CDD0B9D3}"/>
              </a:ext>
            </a:extLst>
          </p:cNvPr>
          <p:cNvPicPr>
            <a:picLocks noChangeAspect="1"/>
          </p:cNvPicPr>
          <p:nvPr/>
        </p:nvPicPr>
        <p:blipFill>
          <a:blip r:embed="rId2" cstate="print"/>
          <a:stretch>
            <a:fillRect/>
          </a:stretch>
        </p:blipFill>
        <p:spPr>
          <a:xfrm>
            <a:off x="947290" y="2935408"/>
            <a:ext cx="5148713" cy="3127342"/>
          </a:xfrm>
          <a:prstGeom prst="rect">
            <a:avLst/>
          </a:prstGeom>
          <a:ln>
            <a:noFill/>
          </a:ln>
          <a:effectLst>
            <a:softEdge rad="112500"/>
          </a:effectLst>
        </p:spPr>
      </p:pic>
      <p:pic>
        <p:nvPicPr>
          <p:cNvPr id="6" name="Picture 5" descr="1_5dec22.jpeg">
            <a:extLst>
              <a:ext uri="{FF2B5EF4-FFF2-40B4-BE49-F238E27FC236}">
                <a16:creationId xmlns:a16="http://schemas.microsoft.com/office/drawing/2014/main" xmlns="" id="{5FA46243-C64D-CA3E-055F-B88BECE48CAC}"/>
              </a:ext>
            </a:extLst>
          </p:cNvPr>
          <p:cNvPicPr>
            <a:picLocks noChangeAspect="1"/>
          </p:cNvPicPr>
          <p:nvPr/>
        </p:nvPicPr>
        <p:blipFill>
          <a:blip r:embed="rId3" cstate="print"/>
          <a:stretch>
            <a:fillRect/>
          </a:stretch>
        </p:blipFill>
        <p:spPr>
          <a:xfrm>
            <a:off x="6234137" y="2916511"/>
            <a:ext cx="4750211" cy="3146243"/>
          </a:xfrm>
          <a:prstGeom prst="rect">
            <a:avLst/>
          </a:prstGeom>
          <a:ln>
            <a:noFill/>
          </a:ln>
          <a:effectLst>
            <a:softEdge rad="112500"/>
          </a:effectLst>
        </p:spPr>
      </p:pic>
    </p:spTree>
    <p:extLst>
      <p:ext uri="{BB962C8B-B14F-4D97-AF65-F5344CB8AC3E}">
        <p14:creationId xmlns="" xmlns:p14="http://schemas.microsoft.com/office/powerpoint/2010/main" val="277988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C00000"/>
                </a:solidFill>
                <a:latin typeface="Times New Roman" pitchFamily="18" charset="0"/>
                <a:cs typeface="Times New Roman" pitchFamily="18" charset="0"/>
              </a:rPr>
              <a:t>Concept of One Nation-One Application</a:t>
            </a:r>
            <a:endParaRPr lang="en-IN"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39365" y="1825625"/>
            <a:ext cx="5608949" cy="4351338"/>
          </a:xfrm>
        </p:spPr>
        <p:txBody>
          <a:bodyPr>
            <a:normAutofit lnSpcReduction="10000"/>
          </a:bodyPr>
          <a:lstStyle/>
          <a:p>
            <a:pPr algn="just">
              <a:buNone/>
            </a:pPr>
            <a:r>
              <a:rPr lang="en-IN" dirty="0" smtClean="0"/>
              <a:t>   </a:t>
            </a:r>
            <a:r>
              <a:rPr lang="en-IN" sz="2800" dirty="0" smtClean="0">
                <a:latin typeface="Times New Roman" pitchFamily="18" charset="0"/>
                <a:cs typeface="Times New Roman" pitchFamily="18" charset="0"/>
              </a:rPr>
              <a:t>A real time detail of the working of all the houses should be available to the common citizen and also to all the houses of the country. For this a modern digital platform has been developed in the form of “National e-</a:t>
            </a:r>
            <a:r>
              <a:rPr lang="en-IN" sz="2800" dirty="0" err="1" smtClean="0">
                <a:latin typeface="Times New Roman" pitchFamily="18" charset="0"/>
                <a:cs typeface="Times New Roman" pitchFamily="18" charset="0"/>
              </a:rPr>
              <a:t>Vidhan</a:t>
            </a:r>
            <a:r>
              <a:rPr lang="en-IN" sz="2800" dirty="0" smtClean="0">
                <a:latin typeface="Times New Roman" pitchFamily="18" charset="0"/>
                <a:cs typeface="Times New Roman" pitchFamily="18" charset="0"/>
              </a:rPr>
              <a:t> Application</a:t>
            </a:r>
            <a:r>
              <a:rPr lang="en-IN" sz="2800" dirty="0" smtClean="0">
                <a:latin typeface="Times New Roman" pitchFamily="18" charset="0"/>
                <a:cs typeface="Times New Roman" pitchFamily="18" charset="0"/>
              </a:rPr>
              <a:t>”</a:t>
            </a:r>
          </a:p>
          <a:p>
            <a:pPr algn="r">
              <a:buClrTx/>
              <a:buSzPct val="100000"/>
              <a:buFontTx/>
              <a:buChar char="-"/>
            </a:pPr>
            <a:r>
              <a:rPr lang="en-IN" sz="2400" dirty="0" err="1" smtClean="0">
                <a:latin typeface="Times New Roman" pitchFamily="18" charset="0"/>
                <a:cs typeface="Times New Roman" pitchFamily="18" charset="0"/>
              </a:rPr>
              <a:t>Shri</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Narendra</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Modi</a:t>
            </a:r>
            <a:endParaRPr lang="en-IN" sz="2400" dirty="0" smtClean="0">
              <a:latin typeface="Times New Roman" pitchFamily="18" charset="0"/>
              <a:cs typeface="Times New Roman" pitchFamily="18" charset="0"/>
            </a:endParaRPr>
          </a:p>
          <a:p>
            <a:pPr algn="r">
              <a:buNone/>
            </a:pPr>
            <a:r>
              <a:rPr lang="en-IN" sz="2400" dirty="0" smtClean="0">
                <a:latin typeface="Times New Roman" pitchFamily="18" charset="0"/>
                <a:cs typeface="Times New Roman" pitchFamily="18" charset="0"/>
              </a:rPr>
              <a:t>Hon. PM Of India</a:t>
            </a:r>
            <a:r>
              <a:rPr lang="en-IN" dirty="0" smtClean="0"/>
              <a:t/>
            </a:r>
            <a:br>
              <a:rPr lang="en-IN" dirty="0" smtClean="0"/>
            </a:br>
            <a:endParaRPr lang="en-IN" dirty="0"/>
          </a:p>
        </p:txBody>
      </p:sp>
      <p:pic>
        <p:nvPicPr>
          <p:cNvPr id="4" name="Picture 3" descr="501x420xmodi-501x420.png.pagespeed.ic_.7CpfQqgG_i.png"/>
          <p:cNvPicPr>
            <a:picLocks noChangeAspect="1"/>
          </p:cNvPicPr>
          <p:nvPr/>
        </p:nvPicPr>
        <p:blipFill>
          <a:blip r:embed="rId2"/>
          <a:stretch>
            <a:fillRect/>
          </a:stretch>
        </p:blipFill>
        <p:spPr>
          <a:xfrm>
            <a:off x="6512032" y="1709900"/>
            <a:ext cx="5181741" cy="391790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5" y="365126"/>
            <a:ext cx="10725727" cy="796410"/>
          </a:xfrm>
        </p:spPr>
        <p:txBody>
          <a:bodyPr anchor="t"/>
          <a:lstStyle/>
          <a:p>
            <a:r>
              <a:rPr lang="en-US" dirty="0" smtClean="0">
                <a:solidFill>
                  <a:srgbClr val="C00000"/>
                </a:solidFill>
                <a:latin typeface="Times New Roman" pitchFamily="18" charset="0"/>
                <a:ea typeface="Arial Unicode MS" panose="020B0604020202020204" pitchFamily="34" charset="-128"/>
                <a:cs typeface="Times New Roman" pitchFamily="18" charset="0"/>
              </a:rPr>
              <a:t>About Uttar Pradesh Legislative Council</a:t>
            </a:r>
            <a:endParaRPr lang="en-US" dirty="0">
              <a:solidFill>
                <a:srgbClr val="C00000"/>
              </a:solidFill>
              <a:latin typeface="Times New Roman" pitchFamily="18" charset="0"/>
              <a:ea typeface="Arial Unicode MS" panose="020B0604020202020204" pitchFamily="34" charset="-128"/>
              <a:cs typeface="Times New Roman" pitchFamily="18" charset="0"/>
            </a:endParaRPr>
          </a:p>
        </p:txBody>
      </p:sp>
      <p:sp>
        <p:nvSpPr>
          <p:cNvPr id="3" name="Content Placeholder 2"/>
          <p:cNvSpPr>
            <a:spLocks noGrp="1"/>
          </p:cNvSpPr>
          <p:nvPr>
            <p:ph sz="quarter" idx="1"/>
          </p:nvPr>
        </p:nvSpPr>
        <p:spPr>
          <a:xfrm>
            <a:off x="628073" y="1527144"/>
            <a:ext cx="6564579" cy="5118755"/>
          </a:xfrm>
        </p:spPr>
        <p:txBody>
          <a:bodyPr>
            <a:normAutofit/>
          </a:bodyPr>
          <a:lstStyle/>
          <a:p>
            <a:pPr marL="0" indent="0" algn="just">
              <a:lnSpc>
                <a:spcPct val="100000"/>
              </a:lnSpc>
              <a:buNone/>
            </a:pPr>
            <a:r>
              <a:rPr lang="en-US" sz="2400" dirty="0">
                <a:latin typeface="Times New Roman" pitchFamily="18" charset="0"/>
                <a:ea typeface="Arial Unicode MS" panose="020B0604020202020204" pitchFamily="34" charset="-128"/>
                <a:cs typeface="Times New Roman" pitchFamily="18" charset="0"/>
              </a:rPr>
              <a:t>The State of Uttar Pradesh has a bicameral legislature comprising of Legislative Council, an Upper House and Legislative Assembly, the Lower House. This is the largest legislature in India. </a:t>
            </a:r>
          </a:p>
          <a:p>
            <a:pPr marL="0" indent="0" algn="just">
              <a:lnSpc>
                <a:spcPct val="100000"/>
              </a:lnSpc>
              <a:buNone/>
            </a:pPr>
            <a:endParaRPr lang="en-US" sz="2400" dirty="0">
              <a:latin typeface="Times New Roman" pitchFamily="18" charset="0"/>
              <a:ea typeface="Arial Unicode MS" panose="020B0604020202020204" pitchFamily="34" charset="-128"/>
              <a:cs typeface="Times New Roman" pitchFamily="18" charset="0"/>
            </a:endParaRPr>
          </a:p>
          <a:p>
            <a:pPr marL="0" indent="0" algn="just">
              <a:lnSpc>
                <a:spcPct val="100000"/>
              </a:lnSpc>
              <a:buNone/>
            </a:pPr>
            <a:r>
              <a:rPr lang="en-US" sz="2400" dirty="0">
                <a:latin typeface="Times New Roman" pitchFamily="18" charset="0"/>
                <a:ea typeface="Arial Unicode MS" panose="020B0604020202020204" pitchFamily="34" charset="-128"/>
                <a:cs typeface="Times New Roman" pitchFamily="18" charset="0"/>
              </a:rPr>
              <a:t>The Uttar Pradesh Legislative Council  (Uttar Pradesh </a:t>
            </a:r>
            <a:r>
              <a:rPr lang="en-US" sz="2400" dirty="0" err="1">
                <a:latin typeface="Times New Roman" pitchFamily="18" charset="0"/>
                <a:ea typeface="Arial Unicode MS" panose="020B0604020202020204" pitchFamily="34" charset="-128"/>
                <a:cs typeface="Times New Roman" pitchFamily="18" charset="0"/>
              </a:rPr>
              <a:t>Vidhan</a:t>
            </a:r>
            <a:r>
              <a:rPr lang="en-US" sz="2400" dirty="0">
                <a:latin typeface="Times New Roman" pitchFamily="18" charset="0"/>
                <a:ea typeface="Arial Unicode MS" panose="020B0604020202020204" pitchFamily="34" charset="-128"/>
                <a:cs typeface="Times New Roman" pitchFamily="18" charset="0"/>
              </a:rPr>
              <a:t> Parishad) is the upper house of the bicameral legislature. This is a permanent house, consisting of 100 members.</a:t>
            </a:r>
          </a:p>
        </p:txBody>
      </p:sp>
      <p:pic>
        <p:nvPicPr>
          <p:cNvPr id="1026" name="Picture 2" descr="https://uplegisassembly.gov.in/Images/Aboutbuilding/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64279" y="1414021"/>
            <a:ext cx="3056413" cy="200933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xmlns="" id="{3D0DA7FA-7E37-91E3-54F7-4FDAC76CB033}"/>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06060" y="3811832"/>
            <a:ext cx="3627241" cy="18646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70096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Times New Roman" pitchFamily="18" charset="0"/>
                <a:cs typeface="Times New Roman" pitchFamily="18" charset="0"/>
              </a:rPr>
              <a:t>Mission and Achievements</a:t>
            </a:r>
            <a:endParaRPr lang="en-IN"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buClrTx/>
              <a:buNone/>
            </a:pPr>
            <a:r>
              <a:rPr lang="en-US" sz="2600" b="1" dirty="0" smtClean="0">
                <a:latin typeface="Times New Roman" pitchFamily="18" charset="0"/>
                <a:cs typeface="Times New Roman" pitchFamily="18" charset="0"/>
              </a:rPr>
              <a:t>Mission-</a:t>
            </a:r>
          </a:p>
          <a:p>
            <a:pPr algn="just">
              <a:buClrTx/>
              <a:buNone/>
            </a:pPr>
            <a:r>
              <a:rPr lang="en-US" sz="2000" dirty="0" smtClean="0">
                <a:latin typeface="Times New Roman" pitchFamily="18" charset="0"/>
                <a:cs typeface="Times New Roman" pitchFamily="18" charset="0"/>
              </a:rPr>
              <a:t>		The mission of e-</a:t>
            </a:r>
            <a:r>
              <a:rPr lang="en-US" sz="2000" dirty="0" err="1" smtClean="0">
                <a:latin typeface="Times New Roman" pitchFamily="18" charset="0"/>
                <a:cs typeface="Times New Roman" pitchFamily="18" charset="0"/>
              </a:rPr>
              <a:t>Vidhan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MMP</a:t>
            </a:r>
            <a:r>
              <a:rPr lang="en-US" sz="2000" dirty="0" smtClean="0">
                <a:latin typeface="Times New Roman" pitchFamily="18" charset="0"/>
                <a:cs typeface="Times New Roman" pitchFamily="18" charset="0"/>
              </a:rPr>
              <a:t> is to make all the States/</a:t>
            </a:r>
            <a:r>
              <a:rPr lang="en-US" sz="2000" dirty="0" err="1" smtClean="0">
                <a:latin typeface="Times New Roman" pitchFamily="18" charset="0"/>
                <a:cs typeface="Times New Roman" pitchFamily="18" charset="0"/>
              </a:rPr>
              <a:t>UTs</a:t>
            </a:r>
            <a:r>
              <a:rPr lang="en-US" sz="2000" dirty="0" smtClean="0">
                <a:latin typeface="Times New Roman" pitchFamily="18" charset="0"/>
                <a:cs typeface="Times New Roman" pitchFamily="18" charset="0"/>
              </a:rPr>
              <a:t> Legislatures as paperless legislatures, streamlining all the processes for information exchange with the different State Government Departments and to publish the contents on the public portal as it happens. It also aims to assist the Members of the State/</a:t>
            </a:r>
            <a:r>
              <a:rPr lang="en-US" sz="2000" dirty="0" err="1" smtClean="0">
                <a:latin typeface="Times New Roman" pitchFamily="18" charset="0"/>
                <a:cs typeface="Times New Roman" pitchFamily="18" charset="0"/>
              </a:rPr>
              <a:t>UTs</a:t>
            </a:r>
            <a:r>
              <a:rPr lang="en-US" sz="2000" dirty="0" smtClean="0">
                <a:latin typeface="Times New Roman" pitchFamily="18" charset="0"/>
                <a:cs typeface="Times New Roman" pitchFamily="18" charset="0"/>
              </a:rPr>
              <a:t> Legislatures to use the latest </a:t>
            </a:r>
            <a:r>
              <a:rPr lang="en-US" sz="2000" dirty="0" err="1" smtClean="0">
                <a:latin typeface="Times New Roman" pitchFamily="18" charset="0"/>
                <a:cs typeface="Times New Roman" pitchFamily="18" charset="0"/>
              </a:rPr>
              <a:t>ICT</a:t>
            </a:r>
            <a:r>
              <a:rPr lang="en-US" sz="2000" dirty="0" smtClean="0">
                <a:latin typeface="Times New Roman" pitchFamily="18" charset="0"/>
                <a:cs typeface="Times New Roman" pitchFamily="18" charset="0"/>
              </a:rPr>
              <a:t> tools for preparing themselves for participation in the legislative debates more effectively.</a:t>
            </a:r>
          </a:p>
          <a:p>
            <a:pPr algn="just">
              <a:buClrTx/>
              <a:buNone/>
            </a:pPr>
            <a:r>
              <a:rPr lang="en-US" sz="2600" b="1" dirty="0" err="1" smtClean="0">
                <a:latin typeface="Times New Roman" pitchFamily="18" charset="0"/>
                <a:cs typeface="Times New Roman" pitchFamily="18" charset="0"/>
              </a:rPr>
              <a:t>Acheivements</a:t>
            </a:r>
            <a:r>
              <a:rPr lang="en-US" sz="2600" b="1"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just">
              <a:buClrTx/>
            </a:pPr>
            <a:r>
              <a:rPr lang="en-US" sz="2000" dirty="0" err="1" smtClean="0">
                <a:latin typeface="Times New Roman" pitchFamily="18" charset="0"/>
                <a:cs typeface="Times New Roman" pitchFamily="18" charset="0"/>
              </a:rPr>
              <a:t>NeVA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Seva</a:t>
            </a:r>
            <a:r>
              <a:rPr lang="en-US" sz="2000" dirty="0" smtClean="0">
                <a:latin typeface="Times New Roman" pitchFamily="18" charset="0"/>
                <a:cs typeface="Times New Roman" pitchFamily="18" charset="0"/>
              </a:rPr>
              <a:t> Kendra (</a:t>
            </a:r>
            <a:r>
              <a:rPr lang="en-US" sz="2000" dirty="0" err="1" smtClean="0">
                <a:latin typeface="Times New Roman" pitchFamily="18" charset="0"/>
                <a:cs typeface="Times New Roman" pitchFamily="18" charset="0"/>
              </a:rPr>
              <a:t>NSK</a:t>
            </a:r>
            <a:r>
              <a:rPr lang="en-US" sz="2000" dirty="0" smtClean="0">
                <a:latin typeface="Times New Roman" pitchFamily="18" charset="0"/>
                <a:cs typeface="Times New Roman" pitchFamily="18" charset="0"/>
              </a:rPr>
              <a:t>) has been established.</a:t>
            </a:r>
          </a:p>
          <a:p>
            <a:pPr algn="just">
              <a:buClrTx/>
            </a:pPr>
            <a:r>
              <a:rPr lang="en-US" sz="2000" dirty="0" smtClean="0">
                <a:latin typeface="Times New Roman" pitchFamily="18" charset="0"/>
                <a:cs typeface="Times New Roman" pitchFamily="18" charset="0"/>
              </a:rPr>
              <a:t>Tablets/Touch Pads &amp; Large Size Display Panels have been implemented to facilitate businesses of the House using </a:t>
            </a:r>
            <a:r>
              <a:rPr lang="en-US" sz="2000" dirty="0" err="1" smtClean="0">
                <a:latin typeface="Times New Roman" pitchFamily="18" charset="0"/>
                <a:cs typeface="Times New Roman" pitchFamily="18" charset="0"/>
              </a:rPr>
              <a:t>NeVA</a:t>
            </a:r>
            <a:r>
              <a:rPr lang="en-US" sz="2000" dirty="0" smtClean="0">
                <a:latin typeface="Times New Roman" pitchFamily="18" charset="0"/>
                <a:cs typeface="Times New Roman" pitchFamily="18" charset="0"/>
              </a:rPr>
              <a:t> Software.</a:t>
            </a:r>
          </a:p>
          <a:p>
            <a:pPr algn="just">
              <a:buClrTx/>
            </a:pPr>
            <a:r>
              <a:rPr lang="en-US" sz="2000" dirty="0" err="1" smtClean="0">
                <a:latin typeface="Times New Roman" pitchFamily="18" charset="0"/>
                <a:cs typeface="Times New Roman" pitchFamily="18" charset="0"/>
              </a:rPr>
              <a:t>NeVA</a:t>
            </a:r>
            <a:r>
              <a:rPr lang="en-US" sz="2000" dirty="0" smtClean="0">
                <a:latin typeface="Times New Roman" pitchFamily="18" charset="0"/>
                <a:cs typeface="Times New Roman" pitchFamily="18" charset="0"/>
              </a:rPr>
              <a:t> Command Unit has </a:t>
            </a:r>
            <a:r>
              <a:rPr lang="en-US" sz="2000" dirty="0" err="1" smtClean="0">
                <a:latin typeface="Times New Roman" pitchFamily="18" charset="0"/>
                <a:cs typeface="Times New Roman" pitchFamily="18" charset="0"/>
              </a:rPr>
              <a:t>beesn</a:t>
            </a:r>
            <a:r>
              <a:rPr lang="en-US" sz="2000" dirty="0" smtClean="0">
                <a:latin typeface="Times New Roman" pitchFamily="18" charset="0"/>
                <a:cs typeface="Times New Roman" pitchFamily="18" charset="0"/>
              </a:rPr>
              <a:t> established.</a:t>
            </a:r>
          </a:p>
          <a:p>
            <a:pPr algn="just">
              <a:buClrTx/>
            </a:pPr>
            <a:r>
              <a:rPr lang="en-US" sz="2000" dirty="0" smtClean="0">
                <a:latin typeface="Times New Roman" pitchFamily="18" charset="0"/>
                <a:cs typeface="Times New Roman" pitchFamily="18" charset="0"/>
              </a:rPr>
              <a:t>VC Studio System has been established. </a:t>
            </a:r>
          </a:p>
          <a:p>
            <a:pPr algn="just">
              <a:buClrTx/>
            </a:pP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72" y="166256"/>
            <a:ext cx="11026629" cy="1182254"/>
          </a:xfrm>
        </p:spPr>
        <p:txBody>
          <a:bodyPr anchor="ctr">
            <a:normAutofit/>
          </a:bodyPr>
          <a:lstStyle/>
          <a:p>
            <a:r>
              <a:rPr lang="en-US" dirty="0" smtClean="0">
                <a:solidFill>
                  <a:srgbClr val="C00000"/>
                </a:solidFill>
                <a:latin typeface="Times New Roman" pitchFamily="18" charset="0"/>
                <a:ea typeface="Arial Unicode MS" panose="020B0604020202020204" pitchFamily="34" charset="-128"/>
                <a:cs typeface="Times New Roman" pitchFamily="18" charset="0"/>
              </a:rPr>
              <a:t>Digital Structure </a:t>
            </a:r>
            <a:r>
              <a:rPr lang="en-US" dirty="0">
                <a:solidFill>
                  <a:srgbClr val="C00000"/>
                </a:solidFill>
                <a:latin typeface="Times New Roman" pitchFamily="18" charset="0"/>
                <a:ea typeface="Arial Unicode MS" panose="020B0604020202020204" pitchFamily="34" charset="-128"/>
                <a:cs typeface="Times New Roman" pitchFamily="18" charset="0"/>
              </a:rPr>
              <a:t>before </a:t>
            </a:r>
            <a:r>
              <a:rPr lang="en-US" dirty="0" err="1" smtClean="0">
                <a:solidFill>
                  <a:srgbClr val="C00000"/>
                </a:solidFill>
                <a:latin typeface="Times New Roman" pitchFamily="18" charset="0"/>
                <a:ea typeface="Arial Unicode MS" panose="020B0604020202020204" pitchFamily="34" charset="-128"/>
                <a:cs typeface="Times New Roman" pitchFamily="18" charset="0"/>
              </a:rPr>
              <a:t>NeVA</a:t>
            </a:r>
            <a:endParaRPr lang="en-US" dirty="0">
              <a:solidFill>
                <a:srgbClr val="C00000"/>
              </a:solidFill>
              <a:latin typeface="Times New Roman" pitchFamily="18" charset="0"/>
              <a:ea typeface="Arial Unicode MS" panose="020B0604020202020204" pitchFamily="34" charset="-128"/>
              <a:cs typeface="Times New Roman" pitchFamily="18" charset="0"/>
            </a:endParaRPr>
          </a:p>
        </p:txBody>
      </p:sp>
      <p:sp>
        <p:nvSpPr>
          <p:cNvPr id="5" name="Content Placeholder 4"/>
          <p:cNvSpPr>
            <a:spLocks noGrp="1"/>
          </p:cNvSpPr>
          <p:nvPr>
            <p:ph sz="quarter" idx="1"/>
          </p:nvPr>
        </p:nvSpPr>
        <p:spPr/>
        <p:txBody>
          <a:bodyPr>
            <a:normAutofit/>
          </a:bodyPr>
          <a:lstStyle/>
          <a:p>
            <a:pPr marL="442913" lvl="0" indent="0" algn="just" eaLnBrk="0" fontAlgn="base" hangingPunct="0">
              <a:lnSpc>
                <a:spcPct val="100000"/>
              </a:lnSpc>
              <a:spcBef>
                <a:spcPct val="0"/>
              </a:spcBef>
              <a:spcAft>
                <a:spcPct val="0"/>
              </a:spcAft>
              <a:buNone/>
            </a:pPr>
            <a:r>
              <a:rPr lang="en-US" sz="2000" dirty="0" smtClean="0">
                <a:solidFill>
                  <a:srgbClr val="202124"/>
                </a:solidFill>
                <a:latin typeface="Times New Roman" pitchFamily="18" charset="0"/>
                <a:ea typeface="Arial Unicode MS" panose="020B0604020202020204" pitchFamily="34" charset="-128"/>
                <a:cs typeface="Times New Roman" pitchFamily="18" charset="0"/>
              </a:rPr>
              <a:t>The </a:t>
            </a:r>
            <a:r>
              <a:rPr lang="en-US" sz="2000" dirty="0" err="1" smtClean="0">
                <a:solidFill>
                  <a:srgbClr val="202124"/>
                </a:solidFill>
                <a:latin typeface="Times New Roman" pitchFamily="18" charset="0"/>
                <a:ea typeface="Arial Unicode MS" panose="020B0604020202020204" pitchFamily="34" charset="-128"/>
                <a:cs typeface="Times New Roman" pitchFamily="18" charset="0"/>
              </a:rPr>
              <a:t>UPLC</a:t>
            </a:r>
            <a:r>
              <a:rPr lang="en-US" sz="2000" dirty="0" smtClean="0">
                <a:solidFill>
                  <a:srgbClr val="202124"/>
                </a:solidFill>
                <a:latin typeface="Times New Roman" pitchFamily="18" charset="0"/>
                <a:ea typeface="Arial Unicode MS" panose="020B0604020202020204" pitchFamily="34" charset="-128"/>
                <a:cs typeface="Times New Roman" pitchFamily="18" charset="0"/>
              </a:rPr>
              <a:t> has already computerized many of its activities / functions before the adoption of </a:t>
            </a:r>
            <a:r>
              <a:rPr lang="en-US" sz="2000" dirty="0" err="1" smtClean="0">
                <a:solidFill>
                  <a:srgbClr val="202124"/>
                </a:solidFill>
                <a:latin typeface="Times New Roman" pitchFamily="18" charset="0"/>
                <a:ea typeface="Arial Unicode MS" panose="020B0604020202020204" pitchFamily="34" charset="-128"/>
                <a:cs typeface="Times New Roman" pitchFamily="18" charset="0"/>
              </a:rPr>
              <a:t>NeVA</a:t>
            </a:r>
            <a:r>
              <a:rPr lang="en-US" sz="2000" dirty="0" smtClean="0">
                <a:solidFill>
                  <a:srgbClr val="202124"/>
                </a:solidFill>
                <a:latin typeface="Times New Roman" pitchFamily="18" charset="0"/>
                <a:ea typeface="Arial Unicode MS" panose="020B0604020202020204" pitchFamily="34" charset="-128"/>
                <a:cs typeface="Times New Roman" pitchFamily="18" charset="0"/>
              </a:rPr>
              <a:t>- </a:t>
            </a:r>
          </a:p>
          <a:p>
            <a:pPr marL="442913" lvl="0" indent="0" algn="just" eaLnBrk="0" fontAlgn="base" hangingPunct="0">
              <a:lnSpc>
                <a:spcPct val="100000"/>
              </a:lnSpc>
              <a:spcBef>
                <a:spcPct val="0"/>
              </a:spcBef>
              <a:spcAft>
                <a:spcPct val="0"/>
              </a:spcAft>
              <a:buNone/>
            </a:pPr>
            <a:r>
              <a:rPr lang="en-US" sz="2400" dirty="0" smtClean="0">
                <a:solidFill>
                  <a:schemeClr val="accent5">
                    <a:lumMod val="50000"/>
                  </a:schemeClr>
                </a:solidFill>
                <a:latin typeface="Times New Roman" pitchFamily="18" charset="0"/>
                <a:cs typeface="Times New Roman" pitchFamily="18" charset="0"/>
              </a:rPr>
              <a:t>(“Go-Green” Solutions of </a:t>
            </a:r>
            <a:r>
              <a:rPr lang="en-US" sz="2400" dirty="0" err="1" smtClean="0">
                <a:solidFill>
                  <a:schemeClr val="accent5">
                    <a:lumMod val="50000"/>
                  </a:schemeClr>
                </a:solidFill>
                <a:latin typeface="Times New Roman" pitchFamily="18" charset="0"/>
                <a:cs typeface="Times New Roman" pitchFamily="18" charset="0"/>
              </a:rPr>
              <a:t>UPLC</a:t>
            </a:r>
            <a:r>
              <a:rPr lang="en-US" sz="2400" dirty="0" smtClean="0">
                <a:solidFill>
                  <a:schemeClr val="accent5">
                    <a:lumMod val="50000"/>
                  </a:schemeClr>
                </a:solidFill>
                <a:latin typeface="Times New Roman" pitchFamily="18" charset="0"/>
                <a:cs typeface="Times New Roman" pitchFamily="18" charset="0"/>
              </a:rPr>
              <a:t> saves about 100 million sheets of paper every year)</a:t>
            </a:r>
          </a:p>
          <a:p>
            <a:pPr marL="0" lvl="0" indent="0" algn="ctr" eaLnBrk="0" fontAlgn="base" hangingPunct="0">
              <a:lnSpc>
                <a:spcPct val="100000"/>
              </a:lnSpc>
              <a:spcBef>
                <a:spcPct val="0"/>
              </a:spcBef>
              <a:spcAft>
                <a:spcPct val="0"/>
              </a:spcAft>
              <a:buNone/>
            </a:pPr>
            <a:endParaRPr lang="en-US" sz="2000" dirty="0" smtClean="0">
              <a:solidFill>
                <a:schemeClr val="accent5">
                  <a:lumMod val="50000"/>
                </a:schemeClr>
              </a:solidFill>
              <a:latin typeface="Times New Roman" pitchFamily="18" charset="0"/>
              <a:ea typeface="Arial Unicode MS" panose="020B0604020202020204" pitchFamily="34" charset="-128"/>
              <a:cs typeface="Times New Roman" pitchFamily="18" charset="0"/>
            </a:endParaRPr>
          </a:p>
          <a:p>
            <a:pPr marL="914400" lvl="1" indent="-457200" eaLnBrk="0" fontAlgn="base" hangingPunct="0">
              <a:lnSpc>
                <a:spcPct val="100000"/>
              </a:lnSpc>
              <a:spcBef>
                <a:spcPct val="0"/>
              </a:spcBef>
              <a:spcAft>
                <a:spcPct val="0"/>
              </a:spcAft>
              <a:buClrTx/>
              <a:buSzPct val="100000"/>
              <a:buFont typeface="+mj-lt"/>
              <a:buAutoNum type="arabicPeriod"/>
            </a:pPr>
            <a:r>
              <a:rPr lang="en-US" sz="1600" dirty="0" err="1" smtClean="0">
                <a:solidFill>
                  <a:srgbClr val="C00000"/>
                </a:solidFill>
                <a:latin typeface="Times New Roman" pitchFamily="18" charset="0"/>
                <a:ea typeface="Arial Unicode MS" panose="020B0604020202020204" pitchFamily="34" charset="-128"/>
                <a:cs typeface="Times New Roman" pitchFamily="18" charset="0"/>
              </a:rPr>
              <a:t>Vidhan</a:t>
            </a:r>
            <a:r>
              <a:rPr lang="en-US" sz="1600" dirty="0" smtClean="0">
                <a:solidFill>
                  <a:srgbClr val="C00000"/>
                </a:solidFill>
                <a:latin typeface="Times New Roman" pitchFamily="18" charset="0"/>
                <a:ea typeface="Arial Unicode MS" panose="020B0604020202020204" pitchFamily="34" charset="-128"/>
                <a:cs typeface="Times New Roman" pitchFamily="18" charset="0"/>
              </a:rPr>
              <a:t> </a:t>
            </a:r>
            <a:r>
              <a:rPr lang="en-US" sz="1600" dirty="0" err="1" smtClean="0">
                <a:solidFill>
                  <a:srgbClr val="C00000"/>
                </a:solidFill>
                <a:latin typeface="Times New Roman" pitchFamily="18" charset="0"/>
                <a:ea typeface="Arial Unicode MS" panose="020B0604020202020204" pitchFamily="34" charset="-128"/>
                <a:cs typeface="Times New Roman" pitchFamily="18" charset="0"/>
              </a:rPr>
              <a:t>Parishad</a:t>
            </a:r>
            <a:r>
              <a:rPr lang="en-US" sz="1600" dirty="0" smtClean="0">
                <a:solidFill>
                  <a:srgbClr val="C00000"/>
                </a:solidFill>
                <a:latin typeface="Times New Roman" pitchFamily="18" charset="0"/>
                <a:ea typeface="Arial Unicode MS" panose="020B0604020202020204" pitchFamily="34" charset="-128"/>
                <a:cs typeface="Times New Roman" pitchFamily="18" charset="0"/>
              </a:rPr>
              <a:t> Online </a:t>
            </a:r>
            <a:r>
              <a:rPr lang="en-US" sz="1600" dirty="0" err="1" smtClean="0">
                <a:solidFill>
                  <a:srgbClr val="C00000"/>
                </a:solidFill>
                <a:latin typeface="Times New Roman" pitchFamily="18" charset="0"/>
                <a:ea typeface="Arial Unicode MS" panose="020B0604020202020204" pitchFamily="34" charset="-128"/>
                <a:cs typeface="Times New Roman" pitchFamily="18" charset="0"/>
              </a:rPr>
              <a:t>Prashnottar</a:t>
            </a:r>
            <a:r>
              <a:rPr lang="en-US" sz="1600" dirty="0" smtClean="0">
                <a:solidFill>
                  <a:srgbClr val="C00000"/>
                </a:solidFill>
                <a:latin typeface="Times New Roman" pitchFamily="18" charset="0"/>
                <a:ea typeface="Arial Unicode MS" panose="020B0604020202020204" pitchFamily="34" charset="-128"/>
                <a:cs typeface="Times New Roman" pitchFamily="18" charset="0"/>
              </a:rPr>
              <a:t> </a:t>
            </a:r>
            <a:r>
              <a:rPr lang="en-US" sz="1600" dirty="0" err="1" smtClean="0">
                <a:solidFill>
                  <a:srgbClr val="C00000"/>
                </a:solidFill>
                <a:latin typeface="Times New Roman" pitchFamily="18" charset="0"/>
                <a:ea typeface="Arial Unicode MS" panose="020B0604020202020204" pitchFamily="34" charset="-128"/>
                <a:cs typeface="Times New Roman" pitchFamily="18" charset="0"/>
              </a:rPr>
              <a:t>Pranali</a:t>
            </a:r>
            <a:r>
              <a:rPr lang="en-US" sz="1600" dirty="0" smtClean="0">
                <a:solidFill>
                  <a:srgbClr val="C00000"/>
                </a:solidFill>
                <a:latin typeface="Times New Roman" pitchFamily="18" charset="0"/>
                <a:ea typeface="Arial Unicode MS" panose="020B0604020202020204" pitchFamily="34" charset="-128"/>
                <a:cs typeface="Times New Roman" pitchFamily="18" charset="0"/>
              </a:rPr>
              <a:t> (</a:t>
            </a:r>
            <a:r>
              <a:rPr lang="en-US" sz="1600" dirty="0" err="1" smtClean="0">
                <a:solidFill>
                  <a:srgbClr val="C00000"/>
                </a:solidFill>
                <a:latin typeface="Times New Roman" pitchFamily="18" charset="0"/>
                <a:ea typeface="Arial Unicode MS" panose="020B0604020202020204" pitchFamily="34" charset="-128"/>
                <a:cs typeface="Times New Roman" pitchFamily="18" charset="0"/>
              </a:rPr>
              <a:t>UPVPQA</a:t>
            </a:r>
            <a:r>
              <a:rPr lang="en-US" sz="1600" dirty="0" smtClean="0">
                <a:solidFill>
                  <a:srgbClr val="C00000"/>
                </a:solidFill>
                <a:latin typeface="Times New Roman" pitchFamily="18" charset="0"/>
                <a:ea typeface="Arial Unicode MS" panose="020B0604020202020204" pitchFamily="34" charset="-128"/>
                <a:cs typeface="Times New Roman" pitchFamily="18" charset="0"/>
              </a:rPr>
              <a:t>) – </a:t>
            </a:r>
            <a:r>
              <a:rPr lang="en-US" sz="1600" dirty="0" err="1" smtClean="0">
                <a:solidFill>
                  <a:srgbClr val="C00000"/>
                </a:solidFill>
                <a:latin typeface="Times New Roman" pitchFamily="18" charset="0"/>
                <a:ea typeface="Arial Unicode MS" panose="020B0604020202020204" pitchFamily="34" charset="-128"/>
                <a:cs typeface="Times New Roman" pitchFamily="18" charset="0"/>
              </a:rPr>
              <a:t>UPVPQA</a:t>
            </a:r>
            <a:r>
              <a:rPr lang="en-US" sz="1600" dirty="0" smtClean="0">
                <a:solidFill>
                  <a:srgbClr val="C00000"/>
                </a:solidFill>
                <a:latin typeface="Times New Roman" pitchFamily="18" charset="0"/>
                <a:ea typeface="Arial Unicode MS" panose="020B0604020202020204" pitchFamily="34" charset="-128"/>
                <a:cs typeface="Times New Roman" pitchFamily="18" charset="0"/>
              </a:rPr>
              <a:t> have following different applications which are tightly linked together:</a:t>
            </a:r>
          </a:p>
          <a:p>
            <a:pPr lvl="4" indent="-296863">
              <a:lnSpc>
                <a:spcPct val="100000"/>
              </a:lnSpc>
              <a:buClrTx/>
            </a:pPr>
            <a:r>
              <a:rPr lang="en-US" sz="1600" dirty="0" smtClean="0">
                <a:latin typeface="Times New Roman" pitchFamily="18" charset="0"/>
                <a:ea typeface="Arial Unicode MS" panose="020B0604020202020204" pitchFamily="34" charset="-128"/>
                <a:cs typeface="Times New Roman" pitchFamily="18" charset="0"/>
              </a:rPr>
              <a:t>Question Management System (</a:t>
            </a:r>
            <a:r>
              <a:rPr lang="en-US" sz="1600" dirty="0" err="1" smtClean="0">
                <a:latin typeface="Times New Roman" pitchFamily="18" charset="0"/>
                <a:ea typeface="Arial Unicode MS" panose="020B0604020202020204" pitchFamily="34" charset="-128"/>
                <a:cs typeface="Times New Roman" pitchFamily="18" charset="0"/>
              </a:rPr>
              <a:t>QMS</a:t>
            </a:r>
            <a:r>
              <a:rPr lang="en-US" sz="1600" dirty="0" smtClean="0">
                <a:latin typeface="Times New Roman" pitchFamily="18" charset="0"/>
                <a:ea typeface="Arial Unicode MS" panose="020B0604020202020204" pitchFamily="34" charset="-128"/>
                <a:cs typeface="Times New Roman" pitchFamily="18" charset="0"/>
              </a:rPr>
              <a:t>)</a:t>
            </a:r>
          </a:p>
          <a:p>
            <a:pPr lvl="4" indent="-296863">
              <a:lnSpc>
                <a:spcPct val="100000"/>
              </a:lnSpc>
              <a:buClrTx/>
            </a:pPr>
            <a:r>
              <a:rPr lang="en-US" sz="1600" dirty="0" err="1" smtClean="0">
                <a:latin typeface="Times New Roman" pitchFamily="18" charset="0"/>
                <a:ea typeface="Arial Unicode MS" panose="020B0604020202020204" pitchFamily="34" charset="-128"/>
                <a:cs typeface="Times New Roman" pitchFamily="18" charset="0"/>
              </a:rPr>
              <a:t>MLC</a:t>
            </a:r>
            <a:r>
              <a:rPr lang="en-US" sz="1600" dirty="0" smtClean="0">
                <a:latin typeface="Times New Roman" pitchFamily="18" charset="0"/>
                <a:ea typeface="Arial Unicode MS" panose="020B0604020202020204" pitchFamily="34" charset="-128"/>
                <a:cs typeface="Times New Roman" pitchFamily="18" charset="0"/>
              </a:rPr>
              <a:t> Online </a:t>
            </a:r>
          </a:p>
          <a:p>
            <a:pPr lvl="4" indent="-296863">
              <a:lnSpc>
                <a:spcPct val="100000"/>
              </a:lnSpc>
              <a:buClrTx/>
            </a:pPr>
            <a:r>
              <a:rPr lang="en-US" sz="1600" dirty="0" smtClean="0">
                <a:latin typeface="Times New Roman" pitchFamily="18" charset="0"/>
                <a:ea typeface="Arial Unicode MS" panose="020B0604020202020204" pitchFamily="34" charset="-128"/>
                <a:cs typeface="Times New Roman" pitchFamily="18" charset="0"/>
              </a:rPr>
              <a:t>Online Answering System (</a:t>
            </a:r>
            <a:r>
              <a:rPr lang="en-US" sz="1600" dirty="0" err="1" smtClean="0">
                <a:latin typeface="Times New Roman" pitchFamily="18" charset="0"/>
                <a:ea typeface="Arial Unicode MS" panose="020B0604020202020204" pitchFamily="34" charset="-128"/>
                <a:cs typeface="Times New Roman" pitchFamily="18" charset="0"/>
              </a:rPr>
              <a:t>OASYS</a:t>
            </a:r>
            <a:r>
              <a:rPr lang="en-US" sz="1600" dirty="0" smtClean="0">
                <a:latin typeface="Times New Roman" pitchFamily="18" charset="0"/>
                <a:ea typeface="Arial Unicode MS" panose="020B0604020202020204" pitchFamily="34" charset="-128"/>
                <a:cs typeface="Times New Roman" pitchFamily="18" charset="0"/>
              </a:rPr>
              <a:t>)</a:t>
            </a:r>
          </a:p>
          <a:p>
            <a:pPr lvl="4" indent="-296863">
              <a:lnSpc>
                <a:spcPct val="100000"/>
              </a:lnSpc>
              <a:buClrTx/>
            </a:pPr>
            <a:r>
              <a:rPr lang="en-US" sz="1600" dirty="0" smtClean="0">
                <a:latin typeface="Times New Roman" pitchFamily="18" charset="0"/>
                <a:ea typeface="Arial Unicode MS" panose="020B0604020202020204" pitchFamily="34" charset="-128"/>
                <a:cs typeface="Times New Roman" pitchFamily="18" charset="0"/>
              </a:rPr>
              <a:t>Public Interface for </a:t>
            </a:r>
            <a:r>
              <a:rPr lang="en-US" sz="1600" dirty="0" err="1" smtClean="0">
                <a:latin typeface="Times New Roman" pitchFamily="18" charset="0"/>
                <a:ea typeface="Arial Unicode MS" panose="020B0604020202020204" pitchFamily="34" charset="-128"/>
                <a:cs typeface="Times New Roman" pitchFamily="18" charset="0"/>
              </a:rPr>
              <a:t>Vidhan</a:t>
            </a:r>
            <a:r>
              <a:rPr lang="en-US" sz="1600" dirty="0" smtClean="0">
                <a:latin typeface="Times New Roman" pitchFamily="18" charset="0"/>
                <a:ea typeface="Arial Unicode MS" panose="020B0604020202020204" pitchFamily="34" charset="-128"/>
                <a:cs typeface="Times New Roman" pitchFamily="18" charset="0"/>
              </a:rPr>
              <a:t> </a:t>
            </a:r>
            <a:r>
              <a:rPr lang="en-US" sz="1600" dirty="0" err="1" smtClean="0">
                <a:latin typeface="Times New Roman" pitchFamily="18" charset="0"/>
                <a:ea typeface="Arial Unicode MS" panose="020B0604020202020204" pitchFamily="34" charset="-128"/>
                <a:cs typeface="Times New Roman" pitchFamily="18" charset="0"/>
              </a:rPr>
              <a:t>Parishad</a:t>
            </a:r>
            <a:endParaRPr lang="en-US" sz="1600" dirty="0" smtClean="0">
              <a:latin typeface="Times New Roman" pitchFamily="18" charset="0"/>
              <a:ea typeface="Arial Unicode MS" panose="020B0604020202020204" pitchFamily="34" charset="-128"/>
              <a:cs typeface="Times New Roman" pitchFamily="18" charset="0"/>
            </a:endParaRPr>
          </a:p>
          <a:p>
            <a:pPr lvl="4">
              <a:buClrTx/>
            </a:pPr>
            <a:endParaRPr lang="en-US" sz="1200" i="1" dirty="0" smtClean="0">
              <a:latin typeface="Times New Roman" pitchFamily="18" charset="0"/>
              <a:ea typeface="Arial Unicode MS" panose="020B0604020202020204" pitchFamily="34" charset="-128"/>
              <a:cs typeface="Times New Roman" pitchFamily="18" charset="0"/>
            </a:endParaRPr>
          </a:p>
          <a:p>
            <a:pPr marL="914400" lvl="1" indent="-457200">
              <a:lnSpc>
                <a:spcPct val="100000"/>
              </a:lnSpc>
              <a:buClrTx/>
              <a:buSzPct val="100000"/>
              <a:buFont typeface="+mj-lt"/>
              <a:buAutoNum type="arabicPeriod"/>
            </a:pPr>
            <a:r>
              <a:rPr lang="en-US" sz="1600" dirty="0" smtClean="0">
                <a:solidFill>
                  <a:srgbClr val="C00000"/>
                </a:solidFill>
                <a:latin typeface="Times New Roman" pitchFamily="18" charset="0"/>
                <a:ea typeface="Arial Unicode MS" panose="020B0604020202020204" pitchFamily="34" charset="-128"/>
                <a:cs typeface="Times New Roman" pitchFamily="18" charset="0"/>
              </a:rPr>
              <a:t>Dynamic Web Portal of </a:t>
            </a:r>
            <a:r>
              <a:rPr lang="en-US" sz="1600" dirty="0" err="1" smtClean="0">
                <a:solidFill>
                  <a:srgbClr val="C00000"/>
                </a:solidFill>
                <a:latin typeface="Times New Roman" pitchFamily="18" charset="0"/>
                <a:ea typeface="Arial Unicode MS" panose="020B0604020202020204" pitchFamily="34" charset="-128"/>
                <a:cs typeface="Times New Roman" pitchFamily="18" charset="0"/>
              </a:rPr>
              <a:t>U.P.</a:t>
            </a:r>
            <a:r>
              <a:rPr lang="en-US" sz="1600" dirty="0" smtClean="0">
                <a:solidFill>
                  <a:srgbClr val="C00000"/>
                </a:solidFill>
                <a:latin typeface="Times New Roman" pitchFamily="18" charset="0"/>
                <a:ea typeface="Arial Unicode MS" panose="020B0604020202020204" pitchFamily="34" charset="-128"/>
                <a:cs typeface="Times New Roman" pitchFamily="18" charset="0"/>
              </a:rPr>
              <a:t> </a:t>
            </a:r>
            <a:r>
              <a:rPr lang="en-US" sz="1600" dirty="0" err="1" smtClean="0">
                <a:solidFill>
                  <a:srgbClr val="C00000"/>
                </a:solidFill>
                <a:latin typeface="Times New Roman" pitchFamily="18" charset="0"/>
                <a:ea typeface="Arial Unicode MS" panose="020B0604020202020204" pitchFamily="34" charset="-128"/>
                <a:cs typeface="Times New Roman" pitchFamily="18" charset="0"/>
              </a:rPr>
              <a:t>Vidhan</a:t>
            </a:r>
            <a:r>
              <a:rPr lang="en-US" sz="1600" dirty="0" smtClean="0">
                <a:solidFill>
                  <a:srgbClr val="C00000"/>
                </a:solidFill>
                <a:latin typeface="Times New Roman" pitchFamily="18" charset="0"/>
                <a:ea typeface="Arial Unicode MS" panose="020B0604020202020204" pitchFamily="34" charset="-128"/>
                <a:cs typeface="Times New Roman" pitchFamily="18" charset="0"/>
              </a:rPr>
              <a:t> </a:t>
            </a:r>
            <a:r>
              <a:rPr lang="en-US" sz="1600" dirty="0" err="1" smtClean="0">
                <a:solidFill>
                  <a:srgbClr val="C00000"/>
                </a:solidFill>
                <a:latin typeface="Times New Roman" pitchFamily="18" charset="0"/>
                <a:ea typeface="Arial Unicode MS" panose="020B0604020202020204" pitchFamily="34" charset="-128"/>
                <a:cs typeface="Times New Roman" pitchFamily="18" charset="0"/>
              </a:rPr>
              <a:t>Parishad</a:t>
            </a:r>
            <a:endParaRPr lang="en-US" sz="1600" dirty="0" smtClean="0">
              <a:solidFill>
                <a:srgbClr val="C00000"/>
              </a:solidFill>
              <a:latin typeface="Times New Roman" pitchFamily="18" charset="0"/>
              <a:ea typeface="Arial Unicode MS" panose="020B0604020202020204" pitchFamily="34" charset="-128"/>
              <a:cs typeface="Times New Roman" pitchFamily="18" charset="0"/>
            </a:endParaRPr>
          </a:p>
          <a:p>
            <a:pPr marL="457200" lvl="1" indent="0">
              <a:lnSpc>
                <a:spcPct val="100000"/>
              </a:lnSpc>
              <a:buClrTx/>
              <a:buNone/>
            </a:pPr>
            <a:endParaRPr lang="en-US" sz="200" dirty="0" smtClean="0">
              <a:solidFill>
                <a:schemeClr val="tx1"/>
              </a:solidFill>
              <a:latin typeface="Times New Roman" pitchFamily="18" charset="0"/>
              <a:ea typeface="Arial Unicode MS" panose="020B0604020202020204" pitchFamily="34" charset="-128"/>
              <a:cs typeface="Times New Roman" pitchFamily="18" charset="0"/>
            </a:endParaRPr>
          </a:p>
          <a:p>
            <a:pPr marL="1371600" lvl="2" indent="-296863">
              <a:buClrTx/>
              <a:buSzPct val="100000"/>
              <a:buFont typeface="Arial" pitchFamily="34" charset="0"/>
              <a:buChar char="•"/>
            </a:pPr>
            <a:r>
              <a:rPr lang="en-US" sz="1600" dirty="0" smtClean="0">
                <a:latin typeface="Times New Roman" pitchFamily="18" charset="0"/>
                <a:ea typeface="Arial Unicode MS" panose="020B0604020202020204" pitchFamily="34" charset="-128"/>
                <a:cs typeface="Times New Roman" pitchFamily="18" charset="0"/>
              </a:rPr>
              <a:t>Digitization of Proceedings</a:t>
            </a:r>
          </a:p>
          <a:p>
            <a:pPr marL="1371600" lvl="2" indent="-296863">
              <a:buClrTx/>
              <a:buSzPct val="100000"/>
              <a:buFont typeface="Arial" pitchFamily="34" charset="0"/>
              <a:buChar char="•"/>
            </a:pPr>
            <a:endParaRPr lang="en-US" sz="300" dirty="0" smtClean="0">
              <a:latin typeface="Times New Roman" pitchFamily="18" charset="0"/>
              <a:ea typeface="Arial Unicode MS" panose="020B0604020202020204" pitchFamily="34" charset="-128"/>
              <a:cs typeface="Times New Roman" pitchFamily="18" charset="0"/>
            </a:endParaRPr>
          </a:p>
          <a:p>
            <a:pPr marL="1371600" lvl="2" indent="-296863">
              <a:buClrTx/>
              <a:buSzPct val="100000"/>
              <a:buFont typeface="Arial" pitchFamily="34" charset="0"/>
              <a:buChar char="•"/>
            </a:pPr>
            <a:r>
              <a:rPr lang="en-US" sz="1600" dirty="0" smtClean="0">
                <a:latin typeface="Times New Roman" pitchFamily="18" charset="0"/>
                <a:ea typeface="Arial Unicode MS" panose="020B0604020202020204" pitchFamily="34" charset="-128"/>
                <a:cs typeface="Times New Roman" pitchFamily="18" charset="0"/>
              </a:rPr>
              <a:t>First Paperless Budget in the State Assembly on 22.02.2021</a:t>
            </a:r>
          </a:p>
          <a:p>
            <a:pPr marL="1371600" lvl="2" indent="-296863">
              <a:buClrTx/>
              <a:buSzPct val="100000"/>
              <a:buFont typeface="Arial" pitchFamily="34" charset="0"/>
              <a:buChar char="•"/>
            </a:pPr>
            <a:endParaRPr lang="en-US" sz="300" dirty="0" smtClean="0">
              <a:latin typeface="Times New Roman" pitchFamily="18" charset="0"/>
              <a:ea typeface="Arial Unicode MS" panose="020B0604020202020204" pitchFamily="34" charset="-128"/>
              <a:cs typeface="Times New Roman" pitchFamily="18" charset="0"/>
            </a:endParaRPr>
          </a:p>
          <a:p>
            <a:pPr marL="1371600" lvl="2" indent="-296863">
              <a:buClrTx/>
              <a:buSzPct val="100000"/>
              <a:buFont typeface="Arial" pitchFamily="34" charset="0"/>
              <a:buChar char="•"/>
            </a:pPr>
            <a:r>
              <a:rPr lang="en-US" sz="1600" dirty="0" smtClean="0">
                <a:latin typeface="Times New Roman" pitchFamily="18" charset="0"/>
                <a:ea typeface="Arial Unicode MS" panose="020B0604020202020204" pitchFamily="34" charset="-128"/>
                <a:cs typeface="Times New Roman" pitchFamily="18" charset="0"/>
              </a:rPr>
              <a:t>E-Office</a:t>
            </a:r>
          </a:p>
          <a:p>
            <a:pPr>
              <a:buNone/>
            </a:pPr>
            <a:endParaRPr lang="en-IN" dirty="0">
              <a:latin typeface="Times New Roman" pitchFamily="18" charset="0"/>
              <a:cs typeface="Times New Roman" pitchFamily="18" charset="0"/>
            </a:endParaRPr>
          </a:p>
        </p:txBody>
      </p:sp>
    </p:spTree>
    <p:extLst>
      <p:ext uri="{BB962C8B-B14F-4D97-AF65-F5344CB8AC3E}">
        <p14:creationId xmlns="" xmlns:p14="http://schemas.microsoft.com/office/powerpoint/2010/main" val="163935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05795"/>
            <a:ext cx="10845800" cy="774556"/>
          </a:xfrm>
        </p:spPr>
        <p:txBody>
          <a:bodyPr anchor="t">
            <a:normAutofit/>
          </a:bodyPr>
          <a:lstStyle/>
          <a:p>
            <a:r>
              <a:rPr lang="en-US" dirty="0" err="1">
                <a:solidFill>
                  <a:srgbClr val="C00000"/>
                </a:solidFill>
                <a:latin typeface="Times New Roman" pitchFamily="18" charset="0"/>
                <a:ea typeface="Arial Unicode MS" panose="020B0604020202020204" pitchFamily="34" charset="-128"/>
                <a:cs typeface="Times New Roman" pitchFamily="18" charset="0"/>
              </a:rPr>
              <a:t>NeVA</a:t>
            </a:r>
            <a:r>
              <a:rPr lang="en-US" dirty="0">
                <a:solidFill>
                  <a:srgbClr val="C00000"/>
                </a:solidFill>
                <a:latin typeface="Times New Roman" pitchFamily="18" charset="0"/>
                <a:ea typeface="Arial Unicode MS" panose="020B0604020202020204" pitchFamily="34" charset="-128"/>
                <a:cs typeface="Times New Roman" pitchFamily="18" charset="0"/>
              </a:rPr>
              <a:t> Implementation Status at UPLC</a:t>
            </a:r>
          </a:p>
        </p:txBody>
      </p:sp>
      <p:sp>
        <p:nvSpPr>
          <p:cNvPr id="3" name="Content Placeholder 2"/>
          <p:cNvSpPr>
            <a:spLocks noGrp="1"/>
          </p:cNvSpPr>
          <p:nvPr>
            <p:ph sz="quarter" idx="1"/>
          </p:nvPr>
        </p:nvSpPr>
        <p:spPr>
          <a:xfrm>
            <a:off x="508001" y="1536569"/>
            <a:ext cx="11134103" cy="4640394"/>
          </a:xfrm>
        </p:spPr>
        <p:txBody>
          <a:bodyPr>
            <a:normAutofit fontScale="92500" lnSpcReduction="10000"/>
          </a:bodyPr>
          <a:lstStyle/>
          <a:p>
            <a:pPr algn="just">
              <a:lnSpc>
                <a:spcPct val="110000"/>
              </a:lnSpc>
              <a:buClrTx/>
              <a:buSzPct val="100000"/>
            </a:pPr>
            <a:r>
              <a:rPr lang="en-US" sz="2000" dirty="0">
                <a:latin typeface="Times New Roman" pitchFamily="18" charset="0"/>
                <a:ea typeface="Arial Unicode MS" panose="020B0604020202020204" pitchFamily="34" charset="-128"/>
                <a:cs typeface="Times New Roman" pitchFamily="18" charset="0"/>
              </a:rPr>
              <a:t>Almost all the Activities &amp; Procurement have been done according to the NEVA Guidelines &amp; approved DPR.</a:t>
            </a:r>
          </a:p>
          <a:p>
            <a:pPr algn="just">
              <a:lnSpc>
                <a:spcPct val="110000"/>
              </a:lnSpc>
              <a:buClrTx/>
              <a:buSzPct val="100000"/>
            </a:pPr>
            <a:endParaRPr lang="en-US" sz="2000" dirty="0">
              <a:latin typeface="Times New Roman" pitchFamily="18" charset="0"/>
              <a:ea typeface="Arial Unicode MS" panose="020B0604020202020204" pitchFamily="34" charset="-128"/>
              <a:cs typeface="Times New Roman" pitchFamily="18" charset="0"/>
            </a:endParaRPr>
          </a:p>
          <a:p>
            <a:pPr algn="just">
              <a:lnSpc>
                <a:spcPct val="110000"/>
              </a:lnSpc>
              <a:buClrTx/>
              <a:buSzPct val="100000"/>
            </a:pPr>
            <a:r>
              <a:rPr lang="en-US" sz="2000" dirty="0" err="1">
                <a:latin typeface="Times New Roman" pitchFamily="18" charset="0"/>
                <a:ea typeface="Arial Unicode MS" panose="020B0604020202020204" pitchFamily="34" charset="-128"/>
                <a:cs typeface="Times New Roman" pitchFamily="18" charset="0"/>
              </a:rPr>
              <a:t>NeVA</a:t>
            </a:r>
            <a:r>
              <a:rPr lang="en-US" sz="2000" dirty="0">
                <a:latin typeface="Times New Roman" pitchFamily="18" charset="0"/>
                <a:ea typeface="Arial Unicode MS" panose="020B0604020202020204" pitchFamily="34" charset="-128"/>
                <a:cs typeface="Times New Roman" pitchFamily="18" charset="0"/>
              </a:rPr>
              <a:t> </a:t>
            </a:r>
            <a:r>
              <a:rPr lang="en-US" sz="2000" dirty="0" err="1">
                <a:latin typeface="Times New Roman" pitchFamily="18" charset="0"/>
                <a:ea typeface="Arial Unicode MS" panose="020B0604020202020204" pitchFamily="34" charset="-128"/>
                <a:cs typeface="Times New Roman" pitchFamily="18" charset="0"/>
              </a:rPr>
              <a:t>Sewa</a:t>
            </a:r>
            <a:r>
              <a:rPr lang="en-US" sz="2000" dirty="0">
                <a:latin typeface="Times New Roman" pitchFamily="18" charset="0"/>
                <a:ea typeface="Arial Unicode MS" panose="020B0604020202020204" pitchFamily="34" charset="-128"/>
                <a:cs typeface="Times New Roman" pitchFamily="18" charset="0"/>
              </a:rPr>
              <a:t> Kendra (NSK) has been established.</a:t>
            </a:r>
          </a:p>
          <a:p>
            <a:pPr algn="just">
              <a:lnSpc>
                <a:spcPct val="110000"/>
              </a:lnSpc>
              <a:buClrTx/>
              <a:buSzPct val="100000"/>
            </a:pPr>
            <a:endParaRPr lang="en-US" sz="2000" dirty="0">
              <a:latin typeface="Times New Roman" pitchFamily="18" charset="0"/>
              <a:ea typeface="Arial Unicode MS" panose="020B0604020202020204" pitchFamily="34" charset="-128"/>
              <a:cs typeface="Times New Roman" pitchFamily="18" charset="0"/>
            </a:endParaRPr>
          </a:p>
          <a:p>
            <a:pPr algn="just">
              <a:lnSpc>
                <a:spcPct val="110000"/>
              </a:lnSpc>
              <a:buClrTx/>
              <a:buSzPct val="100000"/>
            </a:pPr>
            <a:r>
              <a:rPr lang="en-US" sz="2000" dirty="0">
                <a:latin typeface="Times New Roman" pitchFamily="18" charset="0"/>
                <a:ea typeface="Arial Unicode MS" panose="020B0604020202020204" pitchFamily="34" charset="-128"/>
                <a:cs typeface="Times New Roman" pitchFamily="18" charset="0"/>
              </a:rPr>
              <a:t>All the procurement has been carried out through </a:t>
            </a:r>
            <a:r>
              <a:rPr lang="en-US" sz="2000" dirty="0" err="1">
                <a:latin typeface="Times New Roman" pitchFamily="18" charset="0"/>
                <a:ea typeface="Arial Unicode MS" panose="020B0604020202020204" pitchFamily="34" charset="-128"/>
                <a:cs typeface="Times New Roman" pitchFamily="18" charset="0"/>
              </a:rPr>
              <a:t>UPDESCO</a:t>
            </a:r>
            <a:r>
              <a:rPr lang="en-US" sz="2000" dirty="0">
                <a:latin typeface="Times New Roman" pitchFamily="18" charset="0"/>
                <a:ea typeface="Arial Unicode MS" panose="020B0604020202020204" pitchFamily="34" charset="-128"/>
                <a:cs typeface="Times New Roman" pitchFamily="18" charset="0"/>
              </a:rPr>
              <a:t>.</a:t>
            </a:r>
          </a:p>
          <a:p>
            <a:pPr algn="just">
              <a:lnSpc>
                <a:spcPct val="110000"/>
              </a:lnSpc>
              <a:buClrTx/>
              <a:buSzPct val="100000"/>
            </a:pPr>
            <a:endParaRPr lang="en-US" sz="2000" dirty="0">
              <a:latin typeface="Times New Roman" pitchFamily="18" charset="0"/>
              <a:ea typeface="Arial Unicode MS" panose="020B0604020202020204" pitchFamily="34" charset="-128"/>
              <a:cs typeface="Times New Roman" pitchFamily="18" charset="0"/>
            </a:endParaRPr>
          </a:p>
          <a:p>
            <a:pPr algn="just">
              <a:lnSpc>
                <a:spcPct val="110000"/>
              </a:lnSpc>
              <a:buClrTx/>
              <a:buSzPct val="100000"/>
            </a:pPr>
            <a:r>
              <a:rPr lang="en-US" sz="2000" dirty="0">
                <a:latin typeface="Times New Roman" pitchFamily="18" charset="0"/>
                <a:ea typeface="Arial Unicode MS" panose="020B0604020202020204" pitchFamily="34" charset="-128"/>
                <a:cs typeface="Times New Roman" pitchFamily="18" charset="0"/>
              </a:rPr>
              <a:t>Deployment of Outsourced Manpower is in process as per guidelines.</a:t>
            </a:r>
          </a:p>
          <a:p>
            <a:pPr algn="just">
              <a:lnSpc>
                <a:spcPct val="110000"/>
              </a:lnSpc>
              <a:buClrTx/>
              <a:buSzPct val="100000"/>
            </a:pPr>
            <a:endParaRPr lang="en-US" sz="2000" dirty="0">
              <a:latin typeface="Times New Roman" pitchFamily="18" charset="0"/>
              <a:ea typeface="Arial Unicode MS" panose="020B0604020202020204" pitchFamily="34" charset="-128"/>
              <a:cs typeface="Times New Roman" pitchFamily="18" charset="0"/>
            </a:endParaRPr>
          </a:p>
          <a:p>
            <a:pPr algn="just">
              <a:lnSpc>
                <a:spcPct val="110000"/>
              </a:lnSpc>
              <a:buClrTx/>
              <a:buSzPct val="100000"/>
            </a:pPr>
            <a:r>
              <a:rPr lang="en-US" sz="2000" dirty="0">
                <a:latin typeface="Times New Roman" pitchFamily="18" charset="0"/>
                <a:ea typeface="Arial Unicode MS" panose="020B0604020202020204" pitchFamily="34" charset="-128"/>
                <a:cs typeface="Times New Roman" pitchFamily="18" charset="0"/>
              </a:rPr>
              <a:t>GAP Analysis &amp; Modifications in </a:t>
            </a:r>
            <a:r>
              <a:rPr lang="en-US" sz="2000" dirty="0" err="1">
                <a:latin typeface="Times New Roman" pitchFamily="18" charset="0"/>
                <a:ea typeface="Arial Unicode MS" panose="020B0604020202020204" pitchFamily="34" charset="-128"/>
                <a:cs typeface="Times New Roman" pitchFamily="18" charset="0"/>
              </a:rPr>
              <a:t>NeVA</a:t>
            </a:r>
            <a:r>
              <a:rPr lang="en-US" sz="2000" dirty="0">
                <a:latin typeface="Times New Roman" pitchFamily="18" charset="0"/>
                <a:ea typeface="Arial Unicode MS" panose="020B0604020202020204" pitchFamily="34" charset="-128"/>
                <a:cs typeface="Times New Roman" pitchFamily="18" charset="0"/>
              </a:rPr>
              <a:t> Software by </a:t>
            </a:r>
            <a:r>
              <a:rPr lang="en-US" sz="2000" dirty="0" err="1">
                <a:latin typeface="Times New Roman" pitchFamily="18" charset="0"/>
                <a:ea typeface="Arial Unicode MS" panose="020B0604020202020204" pitchFamily="34" charset="-128"/>
                <a:cs typeface="Times New Roman" pitchFamily="18" charset="0"/>
              </a:rPr>
              <a:t>MoPA</a:t>
            </a:r>
            <a:r>
              <a:rPr lang="en-US" sz="2000" dirty="0">
                <a:latin typeface="Times New Roman" pitchFamily="18" charset="0"/>
                <a:ea typeface="Arial Unicode MS" panose="020B0604020202020204" pitchFamily="34" charset="-128"/>
                <a:cs typeface="Times New Roman" pitchFamily="18" charset="0"/>
              </a:rPr>
              <a:t> Development Team is in progress to customize the </a:t>
            </a:r>
            <a:r>
              <a:rPr lang="en-US" sz="2000" dirty="0" err="1">
                <a:latin typeface="Times New Roman" pitchFamily="18" charset="0"/>
                <a:ea typeface="Arial Unicode MS" panose="020B0604020202020204" pitchFamily="34" charset="-128"/>
                <a:cs typeface="Times New Roman" pitchFamily="18" charset="0"/>
              </a:rPr>
              <a:t>NeVA</a:t>
            </a:r>
            <a:r>
              <a:rPr lang="en-US" sz="2000" dirty="0">
                <a:latin typeface="Times New Roman" pitchFamily="18" charset="0"/>
                <a:ea typeface="Arial Unicode MS" panose="020B0604020202020204" pitchFamily="34" charset="-128"/>
                <a:cs typeface="Times New Roman" pitchFamily="18" charset="0"/>
              </a:rPr>
              <a:t> Modules as per UPLC.</a:t>
            </a:r>
          </a:p>
          <a:p>
            <a:pPr algn="just">
              <a:lnSpc>
                <a:spcPct val="110000"/>
              </a:lnSpc>
              <a:buClrTx/>
              <a:buSzPct val="100000"/>
            </a:pPr>
            <a:endParaRPr lang="en-US" sz="2000" dirty="0">
              <a:latin typeface="Times New Roman" pitchFamily="18" charset="0"/>
              <a:ea typeface="Arial Unicode MS" panose="020B0604020202020204" pitchFamily="34" charset="-128"/>
              <a:cs typeface="Times New Roman" pitchFamily="18" charset="0"/>
            </a:endParaRPr>
          </a:p>
          <a:p>
            <a:pPr algn="just">
              <a:lnSpc>
                <a:spcPct val="110000"/>
              </a:lnSpc>
              <a:buClrTx/>
              <a:buSzPct val="100000"/>
            </a:pPr>
            <a:r>
              <a:rPr lang="en-US" sz="2000" dirty="0" smtClean="0">
                <a:latin typeface="Times New Roman" pitchFamily="18" charset="0"/>
                <a:ea typeface="Arial Unicode MS" panose="020B0604020202020204" pitchFamily="34" charset="-128"/>
                <a:cs typeface="Times New Roman" pitchFamily="18" charset="0"/>
              </a:rPr>
              <a:t>18 </a:t>
            </a:r>
            <a:r>
              <a:rPr lang="en-US" sz="2000" dirty="0">
                <a:latin typeface="Times New Roman" pitchFamily="18" charset="0"/>
                <a:ea typeface="Arial Unicode MS" panose="020B0604020202020204" pitchFamily="34" charset="-128"/>
                <a:cs typeface="Times New Roman" pitchFamily="18" charset="0"/>
              </a:rPr>
              <a:t>out of </a:t>
            </a:r>
            <a:r>
              <a:rPr lang="en-US" sz="2000" dirty="0" smtClean="0">
                <a:latin typeface="Times New Roman" pitchFamily="18" charset="0"/>
                <a:ea typeface="Arial Unicode MS" panose="020B0604020202020204" pitchFamily="34" charset="-128"/>
                <a:cs typeface="Times New Roman" pitchFamily="18" charset="0"/>
              </a:rPr>
              <a:t>38 </a:t>
            </a:r>
            <a:r>
              <a:rPr lang="en-US" sz="2000" dirty="0">
                <a:latin typeface="Times New Roman" pitchFamily="18" charset="0"/>
                <a:ea typeface="Arial Unicode MS" panose="020B0604020202020204" pitchFamily="34" charset="-128"/>
                <a:cs typeface="Times New Roman" pitchFamily="18" charset="0"/>
              </a:rPr>
              <a:t>Modules of </a:t>
            </a:r>
            <a:r>
              <a:rPr lang="en-US" sz="2000" dirty="0" err="1">
                <a:latin typeface="Times New Roman" pitchFamily="18" charset="0"/>
                <a:ea typeface="Arial Unicode MS" panose="020B0604020202020204" pitchFamily="34" charset="-128"/>
                <a:cs typeface="Times New Roman" pitchFamily="18" charset="0"/>
              </a:rPr>
              <a:t>NeVA</a:t>
            </a:r>
            <a:r>
              <a:rPr lang="en-US" sz="2000" dirty="0">
                <a:latin typeface="Times New Roman" pitchFamily="18" charset="0"/>
                <a:ea typeface="Arial Unicode MS" panose="020B0604020202020204" pitchFamily="34" charset="-128"/>
                <a:cs typeface="Times New Roman" pitchFamily="18" charset="0"/>
              </a:rPr>
              <a:t> successfully implemented, rest will be implemented after their customization by </a:t>
            </a:r>
            <a:r>
              <a:rPr lang="en-US" sz="2000" dirty="0" err="1">
                <a:latin typeface="Times New Roman" pitchFamily="18" charset="0"/>
                <a:ea typeface="Arial Unicode MS" panose="020B0604020202020204" pitchFamily="34" charset="-128"/>
                <a:cs typeface="Times New Roman" pitchFamily="18" charset="0"/>
              </a:rPr>
              <a:t>MoPA</a:t>
            </a:r>
            <a:r>
              <a:rPr lang="en-US" sz="2000" dirty="0">
                <a:latin typeface="Times New Roman" pitchFamily="18" charset="0"/>
                <a:ea typeface="Arial Unicode MS" panose="020B0604020202020204" pitchFamily="34" charset="-128"/>
                <a:cs typeface="Times New Roman" pitchFamily="18" charset="0"/>
              </a:rPr>
              <a:t> Team.</a:t>
            </a:r>
          </a:p>
          <a:p>
            <a:pPr>
              <a:lnSpc>
                <a:spcPct val="110000"/>
              </a:lnSpc>
            </a:pPr>
            <a:endParaRPr lang="en-US" dirty="0">
              <a:latin typeface="Times New Roman" pitchFamily="18" charset="0"/>
              <a:ea typeface="Arial Unicode MS" panose="020B0604020202020204" pitchFamily="34" charset="-128"/>
              <a:cs typeface="Times New Roman" pitchFamily="18" charset="0"/>
            </a:endParaRPr>
          </a:p>
        </p:txBody>
      </p:sp>
    </p:spTree>
    <p:extLst>
      <p:ext uri="{BB962C8B-B14F-4D97-AF65-F5344CB8AC3E}">
        <p14:creationId xmlns="" xmlns:p14="http://schemas.microsoft.com/office/powerpoint/2010/main" val="1070871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47" y="429780"/>
            <a:ext cx="10515600" cy="974148"/>
          </a:xfrm>
        </p:spPr>
        <p:txBody>
          <a:bodyPr anchor="t">
            <a:normAutofit/>
          </a:bodyPr>
          <a:lstStyle/>
          <a:p>
            <a:r>
              <a:rPr lang="en-US" dirty="0" smtClean="0">
                <a:solidFill>
                  <a:srgbClr val="C00000"/>
                </a:solidFill>
                <a:latin typeface="Times New Roman" pitchFamily="18" charset="0"/>
                <a:ea typeface="Arial Unicode MS" panose="020B0604020202020204" pitchFamily="34" charset="-128"/>
                <a:cs typeface="Times New Roman" pitchFamily="18" charset="0"/>
              </a:rPr>
              <a:t>     Historic Event- </a:t>
            </a:r>
            <a:r>
              <a:rPr lang="en-US" dirty="0" err="1" smtClean="0">
                <a:solidFill>
                  <a:srgbClr val="C00000"/>
                </a:solidFill>
                <a:latin typeface="Times New Roman" pitchFamily="18" charset="0"/>
                <a:ea typeface="Arial Unicode MS" panose="020B0604020202020204" pitchFamily="34" charset="-128"/>
                <a:cs typeface="Times New Roman" pitchFamily="18" charset="0"/>
              </a:rPr>
              <a:t>NeVA</a:t>
            </a:r>
            <a:r>
              <a:rPr lang="en-US" dirty="0" smtClean="0">
                <a:solidFill>
                  <a:srgbClr val="C00000"/>
                </a:solidFill>
                <a:latin typeface="Times New Roman" pitchFamily="18" charset="0"/>
                <a:ea typeface="Arial Unicode MS" panose="020B0604020202020204" pitchFamily="34" charset="-128"/>
                <a:cs typeface="Times New Roman" pitchFamily="18" charset="0"/>
              </a:rPr>
              <a:t> Workshop</a:t>
            </a:r>
            <a:endParaRPr lang="en-US" dirty="0">
              <a:solidFill>
                <a:srgbClr val="C00000"/>
              </a:solidFill>
              <a:latin typeface="Times New Roman" pitchFamily="18" charset="0"/>
              <a:ea typeface="Arial Unicode MS" panose="020B0604020202020204" pitchFamily="34" charset="-128"/>
              <a:cs typeface="Times New Roman" pitchFamily="18" charset="0"/>
            </a:endParaRPr>
          </a:p>
        </p:txBody>
      </p:sp>
      <p:sp>
        <p:nvSpPr>
          <p:cNvPr id="3" name="Content Placeholder 2"/>
          <p:cNvSpPr>
            <a:spLocks noGrp="1"/>
          </p:cNvSpPr>
          <p:nvPr>
            <p:ph sz="quarter" idx="1"/>
          </p:nvPr>
        </p:nvSpPr>
        <p:spPr>
          <a:xfrm>
            <a:off x="468747" y="1477819"/>
            <a:ext cx="10885055" cy="4699145"/>
          </a:xfrm>
          <a:ln>
            <a:noFill/>
          </a:ln>
          <a:effectLst>
            <a:softEdge rad="112500"/>
          </a:effectLst>
        </p:spPr>
        <p:txBody>
          <a:bodyPr/>
          <a:lstStyle/>
          <a:p>
            <a:pPr algn="just">
              <a:buClrTx/>
              <a:buSzPct val="100000"/>
            </a:pPr>
            <a:r>
              <a:rPr lang="en-US" sz="2000" b="1" dirty="0" err="1">
                <a:latin typeface="Times New Roman" pitchFamily="18" charset="0"/>
                <a:ea typeface="Arial Unicode MS" panose="020B0604020202020204" pitchFamily="34" charset="-128"/>
                <a:cs typeface="Times New Roman" pitchFamily="18" charset="0"/>
              </a:rPr>
              <a:t>NeVA</a:t>
            </a:r>
            <a:r>
              <a:rPr lang="en-US" sz="2000" b="1" dirty="0">
                <a:latin typeface="Times New Roman" pitchFamily="18" charset="0"/>
                <a:ea typeface="Arial Unicode MS" panose="020B0604020202020204" pitchFamily="34" charset="-128"/>
                <a:cs typeface="Times New Roman" pitchFamily="18" charset="0"/>
              </a:rPr>
              <a:t> Orientation Workshop (09th may 2022 to 10th may 2022) - </a:t>
            </a:r>
            <a:r>
              <a:rPr lang="en-US" sz="2000" dirty="0">
                <a:latin typeface="Times New Roman" pitchFamily="18" charset="0"/>
                <a:ea typeface="Arial Unicode MS" panose="020B0604020202020204" pitchFamily="34" charset="-128"/>
                <a:cs typeface="Times New Roman" pitchFamily="18" charset="0"/>
              </a:rPr>
              <a:t>The orientation and training sessions were conducted </a:t>
            </a:r>
            <a:r>
              <a:rPr lang="en-US" sz="2000" dirty="0" smtClean="0">
                <a:latin typeface="Times New Roman" pitchFamily="18" charset="0"/>
                <a:ea typeface="Arial Unicode MS" panose="020B0604020202020204" pitchFamily="34" charset="-128"/>
                <a:cs typeface="Times New Roman" pitchFamily="18" charset="0"/>
              </a:rPr>
              <a:t>through</a:t>
            </a:r>
            <a:r>
              <a:rPr lang="en-US" sz="2000" dirty="0" smtClean="0">
                <a:latin typeface="Times New Roman" pitchFamily="18" charset="0"/>
                <a:ea typeface="Arial Unicode MS" panose="020B0604020202020204" pitchFamily="34" charset="-128"/>
                <a:cs typeface="Times New Roman" pitchFamily="18" charset="0"/>
              </a:rPr>
              <a:t> NEVA </a:t>
            </a:r>
            <a:r>
              <a:rPr lang="en-US" sz="2000" dirty="0">
                <a:latin typeface="Times New Roman" pitchFamily="18" charset="0"/>
                <a:ea typeface="Arial Unicode MS" panose="020B0604020202020204" pitchFamily="34" charset="-128"/>
                <a:cs typeface="Times New Roman" pitchFamily="18" charset="0"/>
              </a:rPr>
              <a:t>platform under the guidance of Hon’ble Chairman of the </a:t>
            </a:r>
            <a:r>
              <a:rPr lang="en-US" sz="2000" dirty="0" smtClean="0">
                <a:latin typeface="Times New Roman" pitchFamily="18" charset="0"/>
                <a:ea typeface="Arial Unicode MS" panose="020B0604020202020204" pitchFamily="34" charset="-128"/>
                <a:cs typeface="Times New Roman" pitchFamily="18" charset="0"/>
              </a:rPr>
              <a:t>Uttar Pradesh Legislative Council</a:t>
            </a:r>
            <a:r>
              <a:rPr lang="en-US" sz="2000" dirty="0" smtClean="0">
                <a:latin typeface="Times New Roman" pitchFamily="18" charset="0"/>
                <a:ea typeface="Arial Unicode MS" panose="020B0604020202020204" pitchFamily="34" charset="-128"/>
                <a:cs typeface="Times New Roman" pitchFamily="18" charset="0"/>
              </a:rPr>
              <a:t>.</a:t>
            </a:r>
            <a:endParaRPr lang="en-US" sz="2000" dirty="0">
              <a:latin typeface="Times New Roman" pitchFamily="18" charset="0"/>
              <a:ea typeface="Arial Unicode MS" panose="020B0604020202020204" pitchFamily="34" charset="-128"/>
              <a:cs typeface="Times New Roman" pitchFamily="18" charset="0"/>
            </a:endParaRPr>
          </a:p>
        </p:txBody>
      </p:sp>
      <p:pic>
        <p:nvPicPr>
          <p:cNvPr id="4" name="Picture 3">
            <a:extLst>
              <a:ext uri="{FF2B5EF4-FFF2-40B4-BE49-F238E27FC236}">
                <a16:creationId xmlns:a16="http://schemas.microsoft.com/office/drawing/2014/main" xmlns="" id="{8D1E5664-C9EF-B765-B338-3785280EE13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9069" y="3095247"/>
            <a:ext cx="3516736" cy="2639201"/>
          </a:xfrm>
          <a:prstGeom prst="rect">
            <a:avLst/>
          </a:prstGeom>
          <a:ln>
            <a:noFill/>
          </a:ln>
          <a:effectLst>
            <a:softEdge rad="112500"/>
          </a:effectLst>
        </p:spPr>
      </p:pic>
      <p:pic>
        <p:nvPicPr>
          <p:cNvPr id="9" name="Picture 8">
            <a:extLst>
              <a:ext uri="{FF2B5EF4-FFF2-40B4-BE49-F238E27FC236}">
                <a16:creationId xmlns:a16="http://schemas.microsoft.com/office/drawing/2014/main" xmlns="" id="{986244BF-2076-381B-5A67-EF7465D37D15}"/>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0988" y="3077555"/>
            <a:ext cx="3245211" cy="2550721"/>
          </a:xfrm>
          <a:prstGeom prst="rect">
            <a:avLst/>
          </a:prstGeom>
          <a:ln>
            <a:noFill/>
          </a:ln>
          <a:effectLst>
            <a:softEdge rad="112500"/>
          </a:effectLst>
        </p:spPr>
      </p:pic>
      <p:pic>
        <p:nvPicPr>
          <p:cNvPr id="2050" name="Picture 2">
            <a:extLst>
              <a:ext uri="{FF2B5EF4-FFF2-40B4-BE49-F238E27FC236}">
                <a16:creationId xmlns:a16="http://schemas.microsoft.com/office/drawing/2014/main" xmlns="" id="{B7AEA15B-C3CA-5870-4567-D159F868EE93}"/>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011380" y="3095247"/>
            <a:ext cx="3890891" cy="243829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35127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47" y="429780"/>
            <a:ext cx="10515600" cy="974148"/>
          </a:xfrm>
        </p:spPr>
        <p:txBody>
          <a:bodyPr anchor="t">
            <a:normAutofit/>
          </a:bodyPr>
          <a:lstStyle/>
          <a:p>
            <a:r>
              <a:rPr lang="en-US" dirty="0" smtClean="0">
                <a:solidFill>
                  <a:srgbClr val="C00000"/>
                </a:solidFill>
                <a:latin typeface="Times New Roman" pitchFamily="18" charset="0"/>
                <a:ea typeface="Arial Unicode MS" panose="020B0604020202020204" pitchFamily="34" charset="-128"/>
                <a:cs typeface="Times New Roman" pitchFamily="18" charset="0"/>
              </a:rPr>
              <a:t>Historic Event </a:t>
            </a:r>
            <a:r>
              <a:rPr lang="en-US" dirty="0" smtClean="0">
                <a:solidFill>
                  <a:srgbClr val="C00000"/>
                </a:solidFill>
                <a:latin typeface="Times New Roman" pitchFamily="18" charset="0"/>
                <a:ea typeface="Arial Unicode MS" panose="020B0604020202020204" pitchFamily="34" charset="-128"/>
                <a:cs typeface="Times New Roman" pitchFamily="18" charset="0"/>
              </a:rPr>
              <a:t>– Hon. Members </a:t>
            </a:r>
            <a:r>
              <a:rPr lang="en-US" dirty="0" smtClean="0">
                <a:solidFill>
                  <a:srgbClr val="C00000"/>
                </a:solidFill>
                <a:latin typeface="Times New Roman" pitchFamily="18" charset="0"/>
                <a:ea typeface="Arial Unicode MS" panose="020B0604020202020204" pitchFamily="34" charset="-128"/>
                <a:cs typeface="Times New Roman" pitchFamily="18" charset="0"/>
              </a:rPr>
              <a:t>Training</a:t>
            </a:r>
            <a:endParaRPr lang="en-US" dirty="0">
              <a:solidFill>
                <a:srgbClr val="C00000"/>
              </a:solidFill>
              <a:latin typeface="Times New Roman" pitchFamily="18" charset="0"/>
              <a:ea typeface="Arial Unicode MS" panose="020B0604020202020204" pitchFamily="34" charset="-128"/>
              <a:cs typeface="Times New Roman" pitchFamily="18" charset="0"/>
            </a:endParaRPr>
          </a:p>
        </p:txBody>
      </p:sp>
      <p:sp>
        <p:nvSpPr>
          <p:cNvPr id="3" name="Content Placeholder 2"/>
          <p:cNvSpPr>
            <a:spLocks noGrp="1"/>
          </p:cNvSpPr>
          <p:nvPr>
            <p:ph sz="quarter" idx="1"/>
          </p:nvPr>
        </p:nvSpPr>
        <p:spPr>
          <a:xfrm>
            <a:off x="468747" y="1477819"/>
            <a:ext cx="10885055" cy="4699145"/>
          </a:xfrm>
        </p:spPr>
        <p:txBody>
          <a:bodyPr>
            <a:normAutofit/>
          </a:bodyPr>
          <a:lstStyle/>
          <a:p>
            <a:pPr algn="just">
              <a:buClrTx/>
              <a:buSzPct val="100000"/>
            </a:pPr>
            <a:r>
              <a:rPr lang="en-US" sz="2100" b="1" dirty="0">
                <a:latin typeface="Times New Roman" pitchFamily="18" charset="0"/>
                <a:ea typeface="Arial Unicode MS" panose="020B0604020202020204" pitchFamily="34" charset="-128"/>
                <a:cs typeface="Times New Roman" pitchFamily="18" charset="0"/>
              </a:rPr>
              <a:t>Training of Hon’ble Chairman and Members of the UPLC (17</a:t>
            </a:r>
            <a:r>
              <a:rPr lang="en-US" sz="2100" b="1" baseline="30000" dirty="0">
                <a:latin typeface="Times New Roman" pitchFamily="18" charset="0"/>
                <a:ea typeface="Arial Unicode MS" panose="020B0604020202020204" pitchFamily="34" charset="-128"/>
                <a:cs typeface="Times New Roman" pitchFamily="18" charset="0"/>
              </a:rPr>
              <a:t>th</a:t>
            </a:r>
            <a:r>
              <a:rPr lang="en-US" sz="2100" b="1" dirty="0">
                <a:latin typeface="Times New Roman" pitchFamily="18" charset="0"/>
                <a:ea typeface="Arial Unicode MS" panose="020B0604020202020204" pitchFamily="34" charset="-128"/>
                <a:cs typeface="Times New Roman" pitchFamily="18" charset="0"/>
              </a:rPr>
              <a:t> and 18th Sep 2022) - </a:t>
            </a:r>
            <a:r>
              <a:rPr lang="en-US" sz="2100" dirty="0">
                <a:latin typeface="Times New Roman" pitchFamily="18" charset="0"/>
                <a:ea typeface="Arial Unicode MS" panose="020B0604020202020204" pitchFamily="34" charset="-128"/>
                <a:cs typeface="Times New Roman" pitchFamily="18" charset="0"/>
              </a:rPr>
              <a:t>The members of the legislative Council were given a hands-on training session </a:t>
            </a:r>
            <a:r>
              <a:rPr lang="en-US" sz="2100" dirty="0" smtClean="0">
                <a:latin typeface="Times New Roman" pitchFamily="18" charset="0"/>
                <a:ea typeface="Arial Unicode MS" panose="020B0604020202020204" pitchFamily="34" charset="-128"/>
                <a:cs typeface="Times New Roman" pitchFamily="18" charset="0"/>
              </a:rPr>
              <a:t>using</a:t>
            </a:r>
            <a:r>
              <a:rPr lang="en-US" sz="2100" dirty="0" smtClean="0">
                <a:latin typeface="Times New Roman" pitchFamily="18" charset="0"/>
                <a:ea typeface="Arial Unicode MS" panose="020B0604020202020204" pitchFamily="34" charset="-128"/>
                <a:cs typeface="Times New Roman" pitchFamily="18" charset="0"/>
              </a:rPr>
              <a:t> </a:t>
            </a:r>
            <a:r>
              <a:rPr lang="en-US" sz="2100" dirty="0">
                <a:latin typeface="Times New Roman" pitchFamily="18" charset="0"/>
                <a:ea typeface="Arial Unicode MS" panose="020B0604020202020204" pitchFamily="34" charset="-128"/>
                <a:cs typeface="Times New Roman" pitchFamily="18" charset="0"/>
              </a:rPr>
              <a:t>tablets and </a:t>
            </a:r>
            <a:r>
              <a:rPr lang="en-US" sz="2100" dirty="0" smtClean="0">
                <a:latin typeface="Times New Roman" pitchFamily="18" charset="0"/>
                <a:ea typeface="Arial Unicode MS" panose="020B0604020202020204" pitchFamily="34" charset="-128"/>
                <a:cs typeface="Times New Roman" pitchFamily="18" charset="0"/>
              </a:rPr>
              <a:t>      e-books</a:t>
            </a:r>
            <a:r>
              <a:rPr lang="en-US" sz="2100" dirty="0">
                <a:latin typeface="Times New Roman" pitchFamily="18" charset="0"/>
                <a:ea typeface="Arial Unicode MS" panose="020B0604020202020204" pitchFamily="34" charset="-128"/>
                <a:cs typeface="Times New Roman" pitchFamily="18" charset="0"/>
              </a:rPr>
              <a:t>.</a:t>
            </a:r>
          </a:p>
        </p:txBody>
      </p:sp>
      <p:pic>
        <p:nvPicPr>
          <p:cNvPr id="16" name="Picture 15">
            <a:extLst>
              <a:ext uri="{FF2B5EF4-FFF2-40B4-BE49-F238E27FC236}">
                <a16:creationId xmlns:a16="http://schemas.microsoft.com/office/drawing/2014/main" xmlns="" id="{7F7B56AF-3F81-64A6-002C-CDBC21B07AF4}"/>
              </a:ext>
            </a:extLst>
          </p:cNvPr>
          <p:cNvPicPr>
            <a:picLocks noChangeAspect="1"/>
          </p:cNvPicPr>
          <p:nvPr/>
        </p:nvPicPr>
        <p:blipFill>
          <a:blip r:embed="rId2"/>
          <a:stretch>
            <a:fillRect/>
          </a:stretch>
        </p:blipFill>
        <p:spPr>
          <a:xfrm>
            <a:off x="408015" y="3260411"/>
            <a:ext cx="7258639" cy="3243222"/>
          </a:xfrm>
          <a:prstGeom prst="rect">
            <a:avLst/>
          </a:prstGeom>
          <a:ln>
            <a:noFill/>
          </a:ln>
          <a:effectLst>
            <a:softEdge rad="112500"/>
          </a:effectLst>
        </p:spPr>
      </p:pic>
      <p:pic>
        <p:nvPicPr>
          <p:cNvPr id="17" name="Picture 16">
            <a:extLst>
              <a:ext uri="{FF2B5EF4-FFF2-40B4-BE49-F238E27FC236}">
                <a16:creationId xmlns:a16="http://schemas.microsoft.com/office/drawing/2014/main" xmlns="" id="{82848751-2C2E-F122-E39D-AA26C2A24E47}"/>
              </a:ext>
            </a:extLst>
          </p:cNvPr>
          <p:cNvPicPr>
            <a:picLocks noChangeAspect="1"/>
          </p:cNvPicPr>
          <p:nvPr/>
        </p:nvPicPr>
        <p:blipFill>
          <a:blip r:embed="rId3" cstate="print"/>
          <a:stretch>
            <a:fillRect/>
          </a:stretch>
        </p:blipFill>
        <p:spPr>
          <a:xfrm>
            <a:off x="7451559" y="3338024"/>
            <a:ext cx="4332429" cy="3249323"/>
          </a:xfrm>
          <a:prstGeom prst="rect">
            <a:avLst/>
          </a:prstGeom>
          <a:ln>
            <a:noFill/>
          </a:ln>
          <a:effectLst>
            <a:softEdge rad="112500"/>
          </a:effectLst>
        </p:spPr>
      </p:pic>
    </p:spTree>
    <p:extLst>
      <p:ext uri="{BB962C8B-B14F-4D97-AF65-F5344CB8AC3E}">
        <p14:creationId xmlns="" xmlns:p14="http://schemas.microsoft.com/office/powerpoint/2010/main" val="4271729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47" y="429780"/>
            <a:ext cx="10515600" cy="974148"/>
          </a:xfrm>
        </p:spPr>
        <p:txBody>
          <a:bodyPr anchor="t">
            <a:normAutofit/>
          </a:bodyPr>
          <a:lstStyle/>
          <a:p>
            <a:r>
              <a:rPr lang="en-US" dirty="0">
                <a:solidFill>
                  <a:srgbClr val="C00000"/>
                </a:solidFill>
                <a:latin typeface="Times New Roman" pitchFamily="18" charset="0"/>
                <a:ea typeface="Arial Unicode MS" panose="020B0604020202020204" pitchFamily="34" charset="-128"/>
                <a:cs typeface="Times New Roman" pitchFamily="18" charset="0"/>
              </a:rPr>
              <a:t>Historic </a:t>
            </a:r>
            <a:r>
              <a:rPr lang="en-US" dirty="0" smtClean="0">
                <a:solidFill>
                  <a:srgbClr val="C00000"/>
                </a:solidFill>
                <a:latin typeface="Times New Roman" pitchFamily="18" charset="0"/>
                <a:ea typeface="Arial Unicode MS" panose="020B0604020202020204" pitchFamily="34" charset="-128"/>
                <a:cs typeface="Times New Roman" pitchFamily="18" charset="0"/>
              </a:rPr>
              <a:t>Event - House Proceedings</a:t>
            </a:r>
            <a:endParaRPr lang="en-US" dirty="0">
              <a:solidFill>
                <a:srgbClr val="C00000"/>
              </a:solidFill>
              <a:latin typeface="Times New Roman" pitchFamily="18" charset="0"/>
              <a:ea typeface="Arial Unicode MS" panose="020B0604020202020204" pitchFamily="34" charset="-128"/>
              <a:cs typeface="Times New Roman" pitchFamily="18" charset="0"/>
            </a:endParaRPr>
          </a:p>
        </p:txBody>
      </p:sp>
      <p:sp>
        <p:nvSpPr>
          <p:cNvPr id="3" name="Content Placeholder 2"/>
          <p:cNvSpPr>
            <a:spLocks noGrp="1"/>
          </p:cNvSpPr>
          <p:nvPr>
            <p:ph sz="quarter" idx="1"/>
          </p:nvPr>
        </p:nvSpPr>
        <p:spPr>
          <a:xfrm>
            <a:off x="468747" y="1477819"/>
            <a:ext cx="10885055" cy="4699145"/>
          </a:xfrm>
        </p:spPr>
        <p:txBody>
          <a:bodyPr/>
          <a:lstStyle/>
          <a:p>
            <a:pPr algn="just">
              <a:buClrTx/>
              <a:buSzPct val="100000"/>
            </a:pPr>
            <a:r>
              <a:rPr lang="en-US" sz="2000" b="1" dirty="0">
                <a:latin typeface="Times New Roman" pitchFamily="18" charset="0"/>
                <a:ea typeface="Arial Unicode MS" panose="020B0604020202020204" pitchFamily="34" charset="-128"/>
                <a:cs typeface="Times New Roman" pitchFamily="18" charset="0"/>
              </a:rPr>
              <a:t>Second Session of the Legislative Council 2022 </a:t>
            </a:r>
            <a:r>
              <a:rPr lang="en-US" sz="2000" b="1" dirty="0" smtClean="0">
                <a:latin typeface="Times New Roman" pitchFamily="18" charset="0"/>
                <a:ea typeface="Arial Unicode MS" panose="020B0604020202020204" pitchFamily="34" charset="-128"/>
                <a:cs typeface="Times New Roman" pitchFamily="18" charset="0"/>
              </a:rPr>
              <a:t>- </a:t>
            </a:r>
            <a:r>
              <a:rPr lang="en-US" sz="2000" dirty="0">
                <a:latin typeface="Times New Roman" pitchFamily="18" charset="0"/>
                <a:ea typeface="Arial Unicode MS" panose="020B0604020202020204" pitchFamily="34" charset="-128"/>
                <a:cs typeface="Times New Roman" pitchFamily="18" charset="0"/>
              </a:rPr>
              <a:t>The second session of the legislative council was conducted smoothly </a:t>
            </a:r>
            <a:r>
              <a:rPr lang="en-US" sz="2000" dirty="0" smtClean="0">
                <a:latin typeface="Times New Roman" pitchFamily="18" charset="0"/>
                <a:ea typeface="Arial Unicode MS" panose="020B0604020202020204" pitchFamily="34" charset="-128"/>
                <a:cs typeface="Times New Roman" pitchFamily="18" charset="0"/>
              </a:rPr>
              <a:t>for the first time with </a:t>
            </a:r>
            <a:r>
              <a:rPr lang="en-US" sz="2000" dirty="0">
                <a:latin typeface="Times New Roman" pitchFamily="18" charset="0"/>
                <a:ea typeface="Arial Unicode MS" panose="020B0604020202020204" pitchFamily="34" charset="-128"/>
                <a:cs typeface="Times New Roman" pitchFamily="18" charset="0"/>
              </a:rPr>
              <a:t>the help of the </a:t>
            </a:r>
            <a:r>
              <a:rPr lang="en-US" sz="2000" dirty="0" err="1" smtClean="0">
                <a:latin typeface="Times New Roman" pitchFamily="18" charset="0"/>
                <a:ea typeface="Arial Unicode MS" panose="020B0604020202020204" pitchFamily="34" charset="-128"/>
                <a:cs typeface="Times New Roman" pitchFamily="18" charset="0"/>
              </a:rPr>
              <a:t>NeVA</a:t>
            </a:r>
            <a:r>
              <a:rPr lang="en-US" sz="2000" dirty="0" smtClean="0">
                <a:latin typeface="Times New Roman" pitchFamily="18" charset="0"/>
                <a:ea typeface="Arial Unicode MS" panose="020B0604020202020204" pitchFamily="34" charset="-128"/>
                <a:cs typeface="Times New Roman" pitchFamily="18" charset="0"/>
              </a:rPr>
              <a:t> platform, by</a:t>
            </a:r>
            <a:r>
              <a:rPr lang="en-US" sz="2000" dirty="0" smtClean="0">
                <a:latin typeface="Times New Roman" pitchFamily="18" charset="0"/>
                <a:ea typeface="Arial Unicode MS" panose="020B0604020202020204" pitchFamily="34" charset="-128"/>
                <a:cs typeface="Times New Roman" pitchFamily="18" charset="0"/>
              </a:rPr>
              <a:t> Hon.</a:t>
            </a:r>
            <a:r>
              <a:rPr lang="en-US" sz="2000" dirty="0" smtClean="0">
                <a:latin typeface="Times New Roman" pitchFamily="18" charset="0"/>
                <a:ea typeface="Arial Unicode MS" panose="020B0604020202020204" pitchFamily="34" charset="-128"/>
                <a:cs typeface="Times New Roman" pitchFamily="18" charset="0"/>
              </a:rPr>
              <a:t> </a:t>
            </a:r>
            <a:r>
              <a:rPr lang="en-US" sz="2000" dirty="0">
                <a:latin typeface="Times New Roman" pitchFamily="18" charset="0"/>
                <a:ea typeface="Arial Unicode MS" panose="020B0604020202020204" pitchFamily="34" charset="-128"/>
                <a:cs typeface="Times New Roman" pitchFamily="18" charset="0"/>
              </a:rPr>
              <a:t>members accessing the legislative papers and documents on their tablets using the </a:t>
            </a:r>
            <a:r>
              <a:rPr lang="en-US" sz="2000" dirty="0" err="1" smtClean="0">
                <a:latin typeface="Times New Roman" pitchFamily="18" charset="0"/>
                <a:ea typeface="Arial Unicode MS" panose="020B0604020202020204" pitchFamily="34" charset="-128"/>
                <a:cs typeface="Times New Roman" pitchFamily="18" charset="0"/>
              </a:rPr>
              <a:t>NeVA</a:t>
            </a:r>
            <a:r>
              <a:rPr lang="en-US" sz="2000" dirty="0" smtClean="0">
                <a:latin typeface="Times New Roman" pitchFamily="18" charset="0"/>
                <a:ea typeface="Arial Unicode MS" panose="020B0604020202020204" pitchFamily="34" charset="-128"/>
                <a:cs typeface="Times New Roman" pitchFamily="18" charset="0"/>
              </a:rPr>
              <a:t> e-Book </a:t>
            </a:r>
            <a:r>
              <a:rPr lang="en-US" sz="2000" dirty="0">
                <a:latin typeface="Times New Roman" pitchFamily="18" charset="0"/>
                <a:ea typeface="Arial Unicode MS" panose="020B0604020202020204" pitchFamily="34" charset="-128"/>
                <a:cs typeface="Times New Roman" pitchFamily="18" charset="0"/>
              </a:rPr>
              <a:t>app.</a:t>
            </a:r>
          </a:p>
        </p:txBody>
      </p:sp>
      <p:sp>
        <p:nvSpPr>
          <p:cNvPr id="8" name="TextBox 7">
            <a:extLst>
              <a:ext uri="{FF2B5EF4-FFF2-40B4-BE49-F238E27FC236}">
                <a16:creationId xmlns:a16="http://schemas.microsoft.com/office/drawing/2014/main" xmlns="" id="{5D1115CF-E284-ECC3-109B-150F458490E0}"/>
              </a:ext>
            </a:extLst>
          </p:cNvPr>
          <p:cNvSpPr txBox="1"/>
          <p:nvPr/>
        </p:nvSpPr>
        <p:spPr>
          <a:xfrm>
            <a:off x="3676454" y="4909261"/>
            <a:ext cx="4144096" cy="1488613"/>
          </a:xfrm>
          <a:prstGeom prst="rect">
            <a:avLst/>
          </a:prstGeom>
          <a:noFill/>
        </p:spPr>
        <p:txBody>
          <a:bodyPr wrap="square" rtlCol="0">
            <a:spAutoFit/>
          </a:bodyPr>
          <a:lstStyle/>
          <a:p>
            <a:pPr marL="0" lvl="0" indent="0" algn="just">
              <a:lnSpc>
                <a:spcPct val="115000"/>
              </a:lnSpc>
              <a:buNone/>
            </a:pPr>
            <a:r>
              <a:rPr lang="en-US" sz="2000" b="1" dirty="0">
                <a:latin typeface="Times New Roman" pitchFamily="18" charset="0"/>
                <a:ea typeface="Arial Unicode MS" panose="020B0604020202020204" pitchFamily="34" charset="-128"/>
                <a:cs typeface="Times New Roman" pitchFamily="18" charset="0"/>
              </a:rPr>
              <a:t>Successive Sessions:</a:t>
            </a:r>
          </a:p>
          <a:p>
            <a:pPr marL="285750" indent="-285750" algn="just">
              <a:lnSpc>
                <a:spcPct val="115000"/>
              </a:lnSpc>
              <a:buFont typeface="Symbol" panose="05050102010706020507" pitchFamily="18" charset="2"/>
              <a:buChar char=""/>
            </a:pPr>
            <a:r>
              <a:rPr lang="en-US" b="1" dirty="0" smtClean="0">
                <a:latin typeface="Times New Roman" pitchFamily="18" charset="0"/>
                <a:ea typeface="Arial Unicode MS" panose="020B0604020202020204" pitchFamily="34" charset="-128"/>
                <a:cs typeface="Times New Roman" pitchFamily="18" charset="0"/>
              </a:rPr>
              <a:t>Third Session of 2022</a:t>
            </a:r>
            <a:endParaRPr lang="en-IN" b="1" dirty="0">
              <a:latin typeface="Times New Roman" pitchFamily="18" charset="0"/>
              <a:ea typeface="Arial Unicode MS" panose="020B0604020202020204" pitchFamily="34" charset="-128"/>
              <a:cs typeface="Times New Roman" pitchFamily="18" charset="0"/>
            </a:endParaRPr>
          </a:p>
          <a:p>
            <a:pPr marL="285750" indent="-285750" algn="just">
              <a:lnSpc>
                <a:spcPct val="115000"/>
              </a:lnSpc>
              <a:spcAft>
                <a:spcPts val="1000"/>
              </a:spcAft>
              <a:buFont typeface="Symbol" panose="05050102010706020507" pitchFamily="18" charset="2"/>
              <a:buChar char=""/>
            </a:pPr>
            <a:r>
              <a:rPr lang="en-US" b="1" dirty="0" smtClean="0">
                <a:latin typeface="Times New Roman" pitchFamily="18" charset="0"/>
                <a:ea typeface="Arial Unicode MS" panose="020B0604020202020204" pitchFamily="34" charset="-128"/>
                <a:cs typeface="Times New Roman" pitchFamily="18" charset="0"/>
              </a:rPr>
              <a:t>First </a:t>
            </a:r>
            <a:r>
              <a:rPr lang="en-US" b="1" dirty="0">
                <a:latin typeface="Times New Roman" pitchFamily="18" charset="0"/>
                <a:ea typeface="Arial Unicode MS" panose="020B0604020202020204" pitchFamily="34" charset="-128"/>
                <a:cs typeface="Times New Roman" pitchFamily="18" charset="0"/>
              </a:rPr>
              <a:t>Session </a:t>
            </a:r>
            <a:r>
              <a:rPr lang="en-US" b="1" dirty="0" smtClean="0">
                <a:latin typeface="Times New Roman" pitchFamily="18" charset="0"/>
                <a:ea typeface="Arial Unicode MS" panose="020B0604020202020204" pitchFamily="34" charset="-128"/>
                <a:cs typeface="Times New Roman" pitchFamily="18" charset="0"/>
              </a:rPr>
              <a:t>of 2023</a:t>
            </a:r>
            <a:endParaRPr lang="en-IN" b="1" dirty="0">
              <a:latin typeface="Times New Roman" pitchFamily="18" charset="0"/>
              <a:ea typeface="Arial Unicode MS" panose="020B0604020202020204" pitchFamily="34" charset="-128"/>
              <a:cs typeface="Times New Roman" pitchFamily="18" charset="0"/>
            </a:endParaRPr>
          </a:p>
          <a:p>
            <a:endParaRPr lang="en-IN" dirty="0"/>
          </a:p>
        </p:txBody>
      </p:sp>
      <p:pic>
        <p:nvPicPr>
          <p:cNvPr id="9" name="Picture 8" descr="1_5dec22.jpeg">
            <a:extLst>
              <a:ext uri="{FF2B5EF4-FFF2-40B4-BE49-F238E27FC236}">
                <a16:creationId xmlns:a16="http://schemas.microsoft.com/office/drawing/2014/main" xmlns="" id="{AEB3A76D-4210-15F8-A0E2-36423D707A8C}"/>
              </a:ext>
            </a:extLst>
          </p:cNvPr>
          <p:cNvPicPr>
            <a:picLocks noChangeAspect="1"/>
          </p:cNvPicPr>
          <p:nvPr/>
        </p:nvPicPr>
        <p:blipFill>
          <a:blip r:embed="rId2" cstate="print"/>
          <a:stretch>
            <a:fillRect/>
          </a:stretch>
        </p:blipFill>
        <p:spPr>
          <a:xfrm>
            <a:off x="2947450" y="2592371"/>
            <a:ext cx="6297105" cy="2415579"/>
          </a:xfrm>
          <a:prstGeom prst="rect">
            <a:avLst/>
          </a:prstGeom>
          <a:ln>
            <a:noFill/>
          </a:ln>
          <a:effectLst>
            <a:softEdge rad="112500"/>
          </a:effectLst>
        </p:spPr>
      </p:pic>
      <p:pic>
        <p:nvPicPr>
          <p:cNvPr id="10" name="Picture 9">
            <a:extLst>
              <a:ext uri="{FF2B5EF4-FFF2-40B4-BE49-F238E27FC236}">
                <a16:creationId xmlns:a16="http://schemas.microsoft.com/office/drawing/2014/main" xmlns="" id="{4CFD4727-C404-A244-56D9-15A46AFEBAE6}"/>
              </a:ext>
            </a:extLst>
          </p:cNvPr>
          <p:cNvPicPr>
            <a:picLocks noChangeAspect="1"/>
          </p:cNvPicPr>
          <p:nvPr/>
        </p:nvPicPr>
        <p:blipFill>
          <a:blip r:embed="rId3" cstate="print"/>
          <a:stretch>
            <a:fillRect/>
          </a:stretch>
        </p:blipFill>
        <p:spPr>
          <a:xfrm>
            <a:off x="222604" y="4506011"/>
            <a:ext cx="3320447" cy="2197721"/>
          </a:xfrm>
          <a:prstGeom prst="rect">
            <a:avLst/>
          </a:prstGeom>
          <a:ln>
            <a:noFill/>
          </a:ln>
          <a:effectLst>
            <a:softEdge rad="112500"/>
          </a:effectLst>
        </p:spPr>
      </p:pic>
      <p:pic>
        <p:nvPicPr>
          <p:cNvPr id="11" name="Picture 10">
            <a:extLst>
              <a:ext uri="{FF2B5EF4-FFF2-40B4-BE49-F238E27FC236}">
                <a16:creationId xmlns:a16="http://schemas.microsoft.com/office/drawing/2014/main" xmlns="" id="{EFAFF1B9-3E92-467B-5BE0-F1404D67C531}"/>
              </a:ext>
            </a:extLst>
          </p:cNvPr>
          <p:cNvPicPr>
            <a:picLocks noChangeAspect="1"/>
          </p:cNvPicPr>
          <p:nvPr/>
        </p:nvPicPr>
        <p:blipFill>
          <a:blip r:embed="rId4" cstate="print"/>
          <a:stretch>
            <a:fillRect/>
          </a:stretch>
        </p:blipFill>
        <p:spPr>
          <a:xfrm>
            <a:off x="7979331" y="4739013"/>
            <a:ext cx="4020990" cy="1958732"/>
          </a:xfrm>
          <a:prstGeom prst="rect">
            <a:avLst/>
          </a:prstGeom>
          <a:ln>
            <a:noFill/>
          </a:ln>
          <a:effectLst>
            <a:softEdge rad="112500"/>
          </a:effectLst>
        </p:spPr>
      </p:pic>
    </p:spTree>
    <p:extLst>
      <p:ext uri="{BB962C8B-B14F-4D97-AF65-F5344CB8AC3E}">
        <p14:creationId xmlns="" xmlns:p14="http://schemas.microsoft.com/office/powerpoint/2010/main" val="30354680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867</TotalTime>
  <Words>492</Words>
  <Application>Microsoft Office PowerPoint</Application>
  <PresentationFormat>Custom</PresentationFormat>
  <Paragraphs>58</Paragraphs>
  <Slides>10</Slides>
  <Notes>1</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Civic</vt:lpstr>
      <vt:lpstr>1_Civic</vt:lpstr>
      <vt:lpstr>NeVA Implementation in  Uttar Pradesh Legislative Council</vt:lpstr>
      <vt:lpstr>Concept of One Nation-One Application</vt:lpstr>
      <vt:lpstr>About Uttar Pradesh Legislative Council</vt:lpstr>
      <vt:lpstr>Mission and Achievements</vt:lpstr>
      <vt:lpstr>Digital Structure before NeVA</vt:lpstr>
      <vt:lpstr>NeVA Implementation Status at UPLC</vt:lpstr>
      <vt:lpstr>     Historic Event- NeVA Workshop</vt:lpstr>
      <vt:lpstr>Historic Event – Hon. Members Training</vt:lpstr>
      <vt:lpstr>Historic Event - House Proceedings</vt:lpstr>
      <vt:lpstr>Historic Event- Inauguration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 Implementation in Uttar Pradesh Legislative Assembly (UPLA)</dc:title>
  <dc:creator>Admin</dc:creator>
  <cp:lastModifiedBy>ANIL</cp:lastModifiedBy>
  <cp:revision>103</cp:revision>
  <dcterms:created xsi:type="dcterms:W3CDTF">2023-05-15T06:48:58Z</dcterms:created>
  <dcterms:modified xsi:type="dcterms:W3CDTF">2023-05-23T07:15:24Z</dcterms:modified>
</cp:coreProperties>
</file>